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3" autoAdjust="0"/>
    <p:restoredTop sz="94662" autoAdjust="0"/>
  </p:normalViewPr>
  <p:slideViewPr>
    <p:cSldViewPr>
      <p:cViewPr>
        <p:scale>
          <a:sx n="64" d="100"/>
          <a:sy n="64" d="100"/>
        </p:scale>
        <p:origin x="-153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679BCE7-543D-4C78-95BD-A0E1973F82FC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E1FA-1DD7-49DF-834D-835745F33BE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«</a:t>
            </a:r>
            <a:r>
              <a:rPr lang="ru-RU" sz="4000" i="1" dirty="0" smtClean="0"/>
              <a:t>Миграция </a:t>
            </a:r>
            <a:r>
              <a:rPr lang="ru-RU" sz="4000" i="1" dirty="0" smtClean="0"/>
              <a:t>в условиях </a:t>
            </a:r>
            <a:r>
              <a:rPr lang="ru-RU" sz="4000" i="1" dirty="0" smtClean="0"/>
              <a:t>глобализации»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FFC000"/>
                </a:solidFill>
              </a:rPr>
              <a:t>Украина</a:t>
            </a:r>
          </a:p>
          <a:p>
            <a:r>
              <a:rPr lang="ru-RU" sz="2800" i="1" dirty="0" smtClean="0">
                <a:solidFill>
                  <a:schemeClr val="bg1"/>
                </a:solidFill>
              </a:rPr>
              <a:t>Взгляд экономистов</a:t>
            </a:r>
            <a:endParaRPr lang="ru-RU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89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84784"/>
            <a:ext cx="7920880" cy="5117368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83568" y="21098"/>
            <a:ext cx="7632848" cy="142885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>
                <a:solidFill>
                  <a:srgbClr val="FFFF00"/>
                </a:solidFill>
                <a:effectLst/>
              </a:rPr>
              <a:t>Распределение трудовых мигрантов-жителей разных </a:t>
            </a:r>
            <a:r>
              <a:rPr lang="ru-RU" sz="2400" b="1" i="1" dirty="0" err="1">
                <a:solidFill>
                  <a:srgbClr val="FFFF00"/>
                </a:solidFill>
                <a:effectLst/>
              </a:rPr>
              <a:t>трудо</a:t>
            </a:r>
            <a:r>
              <a:rPr lang="ru-RU" sz="2400" b="1" i="1" dirty="0">
                <a:solidFill>
                  <a:srgbClr val="FFFF00"/>
                </a:solidFill>
                <a:effectLst/>
              </a:rPr>
              <a:t>-миграционных районов по направлениям миграций (по последней поездке)</a:t>
            </a:r>
            <a:endParaRPr lang="ru-RU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39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04999" y="256257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</a:rPr>
              <a:t>Европа</a:t>
            </a:r>
            <a:endParaRPr lang="ru-RU" sz="4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4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979" y="561543"/>
            <a:ext cx="7430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rgbClr val="FFFF00"/>
                </a:solidFill>
              </a:rPr>
              <a:t>Украина является одной из крупнейших стран-доноров рабочей силы в </a:t>
            </a:r>
            <a:r>
              <a:rPr lang="ru-RU" sz="2000" b="1" i="1" dirty="0" smtClean="0">
                <a:solidFill>
                  <a:srgbClr val="FFFF00"/>
                </a:solidFill>
              </a:rPr>
              <a:t>Европе</a:t>
            </a:r>
            <a:r>
              <a:rPr lang="ru-RU" sz="2000" dirty="0" smtClean="0">
                <a:solidFill>
                  <a:srgbClr val="FFFF00"/>
                </a:solidFill>
              </a:rPr>
              <a:t>.</a:t>
            </a:r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9270" y="3356992"/>
            <a:ext cx="8629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>
                <a:solidFill>
                  <a:srgbClr val="C00000"/>
                </a:solidFill>
                <a:latin typeface="PT Sans Narrow"/>
              </a:rPr>
              <a:t>Около 204 тысяч граждан Украины получили в 2011 году разрешение на пребывание в странах Евросоюза</a:t>
            </a:r>
            <a:r>
              <a:rPr lang="ru-RU" sz="2000" i="1" dirty="0" smtClean="0">
                <a:solidFill>
                  <a:srgbClr val="FF0000"/>
                </a:solidFill>
                <a:latin typeface="PT Sans Narrow"/>
              </a:rPr>
              <a:t>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404" y="2036760"/>
            <a:ext cx="87925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i="1" dirty="0" smtClean="0">
                <a:solidFill>
                  <a:srgbClr val="000000"/>
                </a:solidFill>
                <a:latin typeface="PT Sans Narrow"/>
              </a:rPr>
              <a:t>Большая </a:t>
            </a:r>
            <a:r>
              <a:rPr lang="ru-RU" sz="2000" i="1" dirty="0">
                <a:solidFill>
                  <a:srgbClr val="000000"/>
                </a:solidFill>
                <a:latin typeface="PT Sans Narrow"/>
              </a:rPr>
              <a:t>часть трудовых мигрантов – жители Западной </a:t>
            </a:r>
            <a:r>
              <a:rPr lang="ru-RU" sz="2000" i="1" dirty="0" smtClean="0">
                <a:solidFill>
                  <a:srgbClr val="000000"/>
                </a:solidFill>
                <a:latin typeface="PT Sans Narrow"/>
              </a:rPr>
              <a:t>Украины!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242712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35896" y="29861"/>
            <a:ext cx="2592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</a:rPr>
              <a:t>РОССИЯ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3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404664"/>
            <a:ext cx="8043543" cy="6085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808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FF00"/>
                </a:solidFill>
                <a:latin typeface="Arial"/>
              </a:rPr>
              <a:t>Влияние трудовой эмиграции на экономику стран импортёров и экспортёров рабочей силы </a:t>
            </a:r>
            <a:r>
              <a:rPr lang="ru-RU" sz="2400" b="1" dirty="0" smtClean="0">
                <a:solidFill>
                  <a:srgbClr val="FFFF00"/>
                </a:solidFill>
                <a:latin typeface="Arial"/>
              </a:rPr>
              <a:t>:</a:t>
            </a:r>
          </a:p>
          <a:p>
            <a:pPr algn="ctr"/>
            <a:endParaRPr lang="ru-RU" sz="24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2334" y="1150519"/>
            <a:ext cx="7632848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Arial"/>
              </a:rPr>
              <a:t>Для </a:t>
            </a:r>
            <a:r>
              <a:rPr lang="ru-RU" b="1" i="1" dirty="0">
                <a:solidFill>
                  <a:srgbClr val="FFFF00"/>
                </a:solidFill>
                <a:latin typeface="Arial"/>
              </a:rPr>
              <a:t>страны импортеров (принимающих рабочую силу):</a:t>
            </a:r>
          </a:p>
          <a:p>
            <a:endParaRPr lang="ru-RU" b="1" i="1" dirty="0" smtClean="0">
              <a:solidFill>
                <a:srgbClr val="FFFF00"/>
              </a:solidFill>
              <a:latin typeface="Arial"/>
            </a:endParaRPr>
          </a:p>
          <a:p>
            <a:r>
              <a:rPr lang="ru-RU" b="1" i="1" dirty="0" smtClean="0">
                <a:solidFill>
                  <a:srgbClr val="FFFF00"/>
                </a:solidFill>
                <a:latin typeface="Arial"/>
              </a:rPr>
              <a:t>Выгода</a:t>
            </a:r>
            <a:r>
              <a:rPr lang="ru-RU" dirty="0">
                <a:solidFill>
                  <a:srgbClr val="FFFF00"/>
                </a:solidFill>
                <a:latin typeface="Arial"/>
              </a:rPr>
              <a:t>:</a:t>
            </a:r>
          </a:p>
          <a:p>
            <a:r>
              <a:rPr lang="ru-RU" sz="2000" i="1" dirty="0" smtClean="0"/>
              <a:t>1)Конкурентоспособность товаров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2</a:t>
            </a:r>
            <a:r>
              <a:rPr lang="ru-RU" sz="2000" i="1" dirty="0"/>
              <a:t>) Д</a:t>
            </a:r>
            <a:r>
              <a:rPr lang="ru-RU" sz="2000" i="1" dirty="0" smtClean="0"/>
              <a:t>ополнительный </a:t>
            </a:r>
            <a:r>
              <a:rPr lang="ru-RU" sz="2000" i="1" dirty="0"/>
              <a:t>спрос </a:t>
            </a:r>
            <a:endParaRPr lang="ru-RU" sz="2000" i="1" dirty="0" smtClean="0"/>
          </a:p>
          <a:p>
            <a:endParaRPr lang="ru-RU" sz="2000" i="1" dirty="0" smtClean="0"/>
          </a:p>
          <a:p>
            <a:r>
              <a:rPr lang="ru-RU" sz="2000" i="1" dirty="0" smtClean="0"/>
              <a:t>3</a:t>
            </a:r>
            <a:r>
              <a:rPr lang="ru-RU" sz="2000" i="1" dirty="0"/>
              <a:t>) </a:t>
            </a:r>
            <a:r>
              <a:rPr lang="ru-RU" sz="2000" i="1" dirty="0" smtClean="0"/>
              <a:t>Экономия на затратах  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4</a:t>
            </a:r>
            <a:r>
              <a:rPr lang="ru-RU" sz="2000" i="1" dirty="0"/>
              <a:t>) Иностранная рабочая сила </a:t>
            </a:r>
            <a:r>
              <a:rPr lang="ru-RU" sz="2000" i="1" dirty="0" smtClean="0"/>
              <a:t>,как </a:t>
            </a:r>
            <a:r>
              <a:rPr lang="ru-RU" sz="2000" i="1" dirty="0"/>
              <a:t>определенный </a:t>
            </a:r>
            <a:r>
              <a:rPr lang="ru-RU" sz="2000" i="1" dirty="0" smtClean="0"/>
              <a:t>амортизатор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5</a:t>
            </a:r>
            <a:r>
              <a:rPr lang="ru-RU" sz="2000" i="1" dirty="0"/>
              <a:t>) Иностранные рабочие не учитываются при реализации гос. соц. программ и не обеспечиваются пенсией</a:t>
            </a:r>
            <a:r>
              <a:rPr lang="ru-RU" sz="2000" i="1" dirty="0" smtClean="0"/>
              <a:t>. </a:t>
            </a:r>
            <a:endParaRPr lang="ru-RU" sz="2000" i="1" dirty="0"/>
          </a:p>
          <a:p>
            <a:endParaRPr lang="ru-RU" sz="2000" b="1" i="1" dirty="0" smtClean="0">
              <a:solidFill>
                <a:srgbClr val="FFFF00"/>
              </a:solidFill>
              <a:latin typeface="Arial"/>
            </a:endParaRPr>
          </a:p>
          <a:p>
            <a:r>
              <a:rPr lang="ru-RU" sz="2000" b="1" i="1" dirty="0" smtClean="0">
                <a:solidFill>
                  <a:srgbClr val="FFFF00"/>
                </a:solidFill>
                <a:latin typeface="Arial"/>
              </a:rPr>
              <a:t>Отрицательные</a:t>
            </a:r>
            <a:r>
              <a:rPr lang="ru-RU" sz="2000" b="1" i="1" dirty="0">
                <a:solidFill>
                  <a:srgbClr val="FFFF00"/>
                </a:solidFill>
                <a:latin typeface="Arial"/>
              </a:rPr>
              <a:t>:</a:t>
            </a:r>
          </a:p>
          <a:p>
            <a:r>
              <a:rPr lang="ru-RU" sz="2000" i="1" dirty="0"/>
              <a:t>Соц. </a:t>
            </a:r>
            <a:r>
              <a:rPr lang="ru-RU" sz="2000" i="1" dirty="0" smtClean="0"/>
              <a:t>Напряженность, межнациональная </a:t>
            </a:r>
            <a:r>
              <a:rPr lang="ru-RU" sz="2000" i="1" dirty="0"/>
              <a:t>рознь</a:t>
            </a:r>
            <a:r>
              <a:rPr lang="ru-RU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ru-RU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Стрелка вверх 3"/>
          <p:cNvSpPr/>
          <p:nvPr/>
        </p:nvSpPr>
        <p:spPr>
          <a:xfrm>
            <a:off x="4446240" y="1814488"/>
            <a:ext cx="360040" cy="39664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3343229" y="2441290"/>
            <a:ext cx="360040" cy="39664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3408949" y="3255868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8" name="Улыбающееся лицо 7"/>
          <p:cNvSpPr/>
          <p:nvPr/>
        </p:nvSpPr>
        <p:spPr>
          <a:xfrm>
            <a:off x="5578526" y="4869160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060" y="3861543"/>
            <a:ext cx="24923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трелка вниз 8"/>
          <p:cNvSpPr/>
          <p:nvPr/>
        </p:nvSpPr>
        <p:spPr>
          <a:xfrm>
            <a:off x="5632278" y="5508349"/>
            <a:ext cx="396046" cy="478821"/>
          </a:xfrm>
          <a:prstGeom prst="downArrow">
            <a:avLst>
              <a:gd name="adj1" fmla="val 55456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586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3266" y="0"/>
            <a:ext cx="932452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b="1" i="1" dirty="0">
                <a:solidFill>
                  <a:srgbClr val="FFFF00"/>
                </a:solidFill>
                <a:latin typeface="+mj-lt"/>
              </a:rPr>
              <a:t>Для стран экспортеров рабочей силы:</a:t>
            </a:r>
          </a:p>
          <a:p>
            <a:endParaRPr lang="ru-RU" dirty="0" smtClean="0"/>
          </a:p>
          <a:p>
            <a:r>
              <a:rPr lang="ru-RU" sz="2000" b="1" i="1" dirty="0" smtClean="0">
                <a:solidFill>
                  <a:srgbClr val="FFFF00"/>
                </a:solidFill>
              </a:rPr>
              <a:t>Выгода</a:t>
            </a:r>
            <a:r>
              <a:rPr lang="ru-RU" sz="2000" b="1" i="1" dirty="0">
                <a:solidFill>
                  <a:srgbClr val="FFFF00"/>
                </a:solidFill>
              </a:rPr>
              <a:t>: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1) Экспорт </a:t>
            </a:r>
            <a:r>
              <a:rPr lang="ru-RU" sz="2000" i="1" dirty="0"/>
              <a:t>рабочей силы является важным источником валютных поступлений. </a:t>
            </a:r>
            <a:endParaRPr lang="ru-RU" sz="2000" i="1" dirty="0"/>
          </a:p>
          <a:p>
            <a:endParaRPr lang="ru-RU" sz="2000" i="1" dirty="0" smtClean="0"/>
          </a:p>
          <a:p>
            <a:r>
              <a:rPr lang="ru-RU" sz="2000" i="1" dirty="0" smtClean="0"/>
              <a:t>2)</a:t>
            </a:r>
            <a:r>
              <a:rPr lang="ru-RU" sz="2000" i="1" dirty="0" smtClean="0"/>
              <a:t> Давление </a:t>
            </a:r>
            <a:r>
              <a:rPr lang="ru-RU" sz="2000" i="1" dirty="0"/>
              <a:t>избыточных трудовых ресурсов </a:t>
            </a:r>
            <a:endParaRPr lang="ru-RU" sz="2000" i="1" dirty="0" smtClean="0"/>
          </a:p>
          <a:p>
            <a:endParaRPr lang="ru-RU" sz="2000" i="1" dirty="0" smtClean="0"/>
          </a:p>
          <a:p>
            <a:r>
              <a:rPr lang="ru-RU" sz="2000" i="1" dirty="0" smtClean="0"/>
              <a:t>3)Квалификация трудовых мигрантов  </a:t>
            </a:r>
            <a:endParaRPr lang="ru-RU" sz="2000" b="1" i="1" dirty="0" smtClean="0">
              <a:solidFill>
                <a:srgbClr val="FFFF00"/>
              </a:solidFill>
            </a:endParaRPr>
          </a:p>
          <a:p>
            <a:endParaRPr lang="ru-RU" sz="2000" b="1" i="1" dirty="0" smtClean="0">
              <a:solidFill>
                <a:srgbClr val="FFFF00"/>
              </a:solidFill>
            </a:endParaRPr>
          </a:p>
          <a:p>
            <a:r>
              <a:rPr lang="ru-RU" sz="2000" b="1" i="1" dirty="0" smtClean="0">
                <a:solidFill>
                  <a:srgbClr val="FFFF00"/>
                </a:solidFill>
              </a:rPr>
              <a:t>Отрицательные</a:t>
            </a:r>
            <a:r>
              <a:rPr lang="ru-RU" sz="2000" b="1" i="1" dirty="0">
                <a:solidFill>
                  <a:srgbClr val="FFFF00"/>
                </a:solidFill>
              </a:rPr>
              <a:t>: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Отток </a:t>
            </a:r>
            <a:r>
              <a:rPr lang="ru-RU" sz="2000" i="1" dirty="0"/>
              <a:t>квалифицированных инициативных кадров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36" y="3984950"/>
            <a:ext cx="353572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трелка вверх 6"/>
          <p:cNvSpPr/>
          <p:nvPr/>
        </p:nvSpPr>
        <p:spPr>
          <a:xfrm>
            <a:off x="4573475" y="2765481"/>
            <a:ext cx="360040" cy="396648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180173" y="2106214"/>
            <a:ext cx="432008" cy="396000"/>
          </a:xfrm>
          <a:prstGeom prst="downArrow">
            <a:avLst>
              <a:gd name="adj1" fmla="val 41576"/>
              <a:gd name="adj2" fmla="val 4621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1760434" y="1704246"/>
            <a:ext cx="228600" cy="2286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93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036969">
            <a:off x="179511" y="1697051"/>
            <a:ext cx="78197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Спасибо за внимание!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6337761"/>
            <a:ext cx="414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Подготовил:</a:t>
            </a:r>
            <a:r>
              <a:rPr lang="ru-RU" sz="2000" b="1" i="1" dirty="0" smtClean="0"/>
              <a:t> </a:t>
            </a:r>
            <a:r>
              <a:rPr lang="ru-RU" sz="2000" b="1" i="1" dirty="0" smtClean="0">
                <a:solidFill>
                  <a:srgbClr val="FFFF00"/>
                </a:solidFill>
              </a:rPr>
              <a:t>Попович</a:t>
            </a:r>
            <a:r>
              <a:rPr lang="ru-RU" sz="2000" b="1" i="1" dirty="0" smtClean="0"/>
              <a:t> Роман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3545433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344</TotalTime>
  <Words>143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Kilter</vt:lpstr>
      <vt:lpstr>«Миграция в условиях глобализации»</vt:lpstr>
      <vt:lpstr>Распределение трудовых мигрантов-жителей разных трудо-миграционных районов по направлениям миграций (по последней поездке)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Миграция в условиях глобализации</dc:title>
  <dc:creator>Роман Попович</dc:creator>
  <cp:lastModifiedBy>Роман Попович</cp:lastModifiedBy>
  <cp:revision>20</cp:revision>
  <dcterms:created xsi:type="dcterms:W3CDTF">2014-11-19T22:42:56Z</dcterms:created>
  <dcterms:modified xsi:type="dcterms:W3CDTF">2014-12-16T20:51:53Z</dcterms:modified>
</cp:coreProperties>
</file>