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2"/>
    <p:sldMasterId id="2147483674" r:id="rId3"/>
  </p:sldMasterIdLst>
  <p:notesMasterIdLst>
    <p:notesMasterId r:id="rId15"/>
  </p:notesMasterIdLst>
  <p:handoutMasterIdLst>
    <p:handoutMasterId r:id="rId16"/>
  </p:handoutMasterIdLst>
  <p:sldIdLst>
    <p:sldId id="257" r:id="rId4"/>
    <p:sldId id="270" r:id="rId5"/>
    <p:sldId id="271" r:id="rId6"/>
    <p:sldId id="279" r:id="rId7"/>
    <p:sldId id="280" r:id="rId8"/>
    <p:sldId id="281" r:id="rId9"/>
    <p:sldId id="276" r:id="rId10"/>
    <p:sldId id="274" r:id="rId11"/>
    <p:sldId id="275" r:id="rId12"/>
    <p:sldId id="277" r:id="rId13"/>
    <p:sldId id="27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75" autoAdjust="0"/>
  </p:normalViewPr>
  <p:slideViewPr>
    <p:cSldViewPr>
      <p:cViewPr>
        <p:scale>
          <a:sx n="100" d="100"/>
          <a:sy n="100" d="100"/>
        </p:scale>
        <p:origin x="-1308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15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2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rgbClr val="00B0F0"/>
              </a:solidFill>
            </c:spPr>
          </c:dPt>
          <c:cat>
            <c:strRef>
              <c:f>Лист1!$A$2:$A$5</c:f>
              <c:strCache>
                <c:ptCount val="3"/>
                <c:pt idx="0">
                  <c:v>Исследователи  </c:v>
                </c:pt>
                <c:pt idx="1">
                  <c:v>    Кандидаты наук</c:v>
                </c:pt>
                <c:pt idx="2">
                  <c:v>       Доктора наук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49</c:v>
                </c:pt>
                <c:pt idx="1">
                  <c:v>53</c:v>
                </c:pt>
                <c:pt idx="2">
                  <c:v>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944640"/>
        <c:axId val="4946560"/>
        <c:axId val="0"/>
      </c:bar3DChart>
      <c:catAx>
        <c:axId val="49446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 dirty="0" smtClean="0"/>
                  <a:t>Высококвалифицированные</a:t>
                </a:r>
                <a:r>
                  <a:rPr lang="ru-RU" baseline="0" dirty="0" smtClean="0"/>
                  <a:t> работники</a:t>
                </a:r>
                <a:endParaRPr lang="ru-RU" dirty="0"/>
              </a:p>
            </c:rich>
          </c:tx>
          <c:layout/>
          <c:overlay val="0"/>
        </c:title>
        <c:majorTickMark val="out"/>
        <c:minorTickMark val="none"/>
        <c:tickLblPos val="nextTo"/>
        <c:crossAx val="4946560"/>
        <c:crosses val="autoZero"/>
        <c:auto val="1"/>
        <c:lblAlgn val="ctr"/>
        <c:lblOffset val="100"/>
        <c:noMultiLvlLbl val="0"/>
      </c:catAx>
      <c:valAx>
        <c:axId val="4946560"/>
        <c:scaling>
          <c:orientation val="minMax"/>
        </c:scaling>
        <c:delete val="0"/>
        <c:axPos val="l"/>
        <c:majorGridlines/>
        <c:title>
          <c:tx>
            <c:rich>
              <a:bodyPr rot="0" vert="wordArtVert"/>
              <a:lstStyle/>
              <a:p>
                <a:pPr>
                  <a:defRPr/>
                </a:pPr>
                <a:r>
                  <a:rPr lang="ru-RU" dirty="0" smtClean="0"/>
                  <a:t>Средний возраст</a:t>
                </a:r>
                <a:endParaRPr lang="ru-RU" dirty="0"/>
              </a:p>
            </c:rich>
          </c:tx>
          <c:layout>
            <c:manualLayout>
              <c:xMode val="edge"/>
              <c:yMode val="edge"/>
              <c:x val="2.7355163893140876E-2"/>
              <c:y val="0.1667036314842804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49446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CE0BA9-29AE-4781-BA4D-2C490F766FB3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6F7AD-79BF-443B-9511-5B4936C965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308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B3429A-4996-4E8A-9907-26EBCB65C05D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5655AF-C603-43CA-9AB9-46F21F4844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262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12/16/2014 5:17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0" y="8685213"/>
            <a:ext cx="6172200" cy="457200"/>
          </a:xfrm>
        </p:spPr>
        <p:txBody>
          <a:bodyPr/>
          <a:lstStyle/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Корпорация Майкрософт (Microsoft Corporation), 2007. Все права защищены. Microsoft, Windows, Windows Vista и другие названия продуктов являются или могут являться зарегистрированными товарными знаками и/или товарными знаками в США и/или других странах.</a:t>
            </a:r>
          </a:p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Информация приведена в этом документе только в демонстрационных целях и не отражает точку зрения представителей корпорации Майкрософт на момент составления данной презентации.  Поскольку корпорация Майкрософт вынуждена учитывать меняющиеся рыночные условия, она не гарантирует точность информации, указанной после составления этой презентации, а также не берет на себя подобной обязанности.  </a:t>
            </a:r>
            <a:b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КОРПОРАЦИЯ МАЙКРОСОФТ НЕ ДАЕТ НИКАКИХ ЯВНЫХ, ПОДРАЗУМЕВАЕМЫХ ИЛИ ЗАКРЕПЛЕННЫХ ЗАКОНОДАТЕЛЬСТВОМ ГАРАНТИЙ В ОТНОШЕНИИ СВЕДЕНИЙ ИЗ ЭТОЙ ПРЕЗЕНТАЦИИ.</a:t>
            </a:r>
          </a:p>
          <a:p>
            <a:pPr algn="l" defTabSz="914400">
              <a:buNone/>
            </a:pPr>
            <a:endParaRPr lang="en-US" sz="5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6172199" y="8685213"/>
            <a:ext cx="684213" cy="457200"/>
          </a:xfrm>
        </p:spPr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Заголовок и объект">
    <p:bg bwMode="black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Заголовок и объект">
    <p:bg bwMode="black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Текст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пользуется для слайдов с кодом программного обеспеч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117503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1742015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1742015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757802"/>
            <a:ext cx="4114800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981" y="1757802"/>
            <a:ext cx="4117019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: печать с использованием оттенков серог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1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up.ru/books/m215/8_2.htm" TargetMode="External"/><Relationship Id="rId2" Type="http://schemas.openxmlformats.org/officeDocument/2006/relationships/hyperlink" Target="http://tyzhden.ua/News/78551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kp.ua/economics/291220-utechka-mozghov-za-y-protyv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142984"/>
            <a:ext cx="7681913" cy="1523495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6000" b="1" i="0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/>
                <a:ea typeface="+mn-ea"/>
                <a:cs typeface="Arial"/>
              </a:rPr>
              <a:t>Миграция в условиях глобализации</a:t>
            </a:r>
            <a:endParaRPr lang="ru-RU" sz="6000" b="1" i="0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0298" y="6172994"/>
            <a:ext cx="7681913" cy="1370012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ru-RU" b="1" i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Аналитик – </a:t>
            </a:r>
            <a:r>
              <a:rPr lang="ru-RU" b="1" i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Шилинговская</a:t>
            </a:r>
            <a:r>
              <a:rPr lang="ru-RU" b="1" i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И., 11-А</a:t>
            </a:r>
            <a:endParaRPr lang="ru-RU" b="1" i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7650" name="Picture 2" descr="http://conflictmanagement.ru/wp-content/uploads/2013/11/5835_bi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2928934"/>
            <a:ext cx="6248400" cy="3124201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382000" cy="664797"/>
          </a:xfrm>
        </p:spPr>
        <p:txBody>
          <a:bodyPr/>
          <a:lstStyle/>
          <a:p>
            <a:r>
              <a:rPr lang="ru-RU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ВЫВОД:</a:t>
            </a:r>
            <a:endParaRPr lang="ru-RU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2844" y="857232"/>
            <a:ext cx="857252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2800" dirty="0" smtClean="0"/>
              <a:t>Понятие миграция несет в себе как положительный, так и негативный аспект. Наша страна должна развивать экономические отношения с другими странами (</a:t>
            </a:r>
            <a:r>
              <a:rPr lang="ru-RU" sz="2800" dirty="0" err="1" smtClean="0"/>
              <a:t>глобализироваться</a:t>
            </a:r>
            <a:r>
              <a:rPr lang="ru-RU" sz="2800" dirty="0" smtClean="0"/>
              <a:t>) и в тоже время стараться сохранить целостность трудоспособного населения.</a:t>
            </a:r>
          </a:p>
          <a:p>
            <a:pPr>
              <a:buNone/>
            </a:pPr>
            <a:endParaRPr lang="ru-RU" sz="2800" dirty="0" smtClean="0"/>
          </a:p>
          <a:p>
            <a:endParaRPr lang="ru-RU" sz="2800" dirty="0"/>
          </a:p>
        </p:txBody>
      </p:sp>
      <p:pic>
        <p:nvPicPr>
          <p:cNvPr id="1026" name="Picture 2" descr="http://1.bp.blogspot.com/-Bb1luqdI2dY/UaiTFq3laLI/AAAAAAAAATg/aVsaRnw8Emw/s1600/glob+teg+fot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3214686"/>
            <a:ext cx="4572032" cy="342902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382000" cy="664797"/>
          </a:xfrm>
        </p:spPr>
        <p:txBody>
          <a:bodyPr/>
          <a:lstStyle/>
          <a:p>
            <a:pPr algn="ctr"/>
            <a:r>
              <a:rPr lang="ru-RU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Используемые источники:</a:t>
            </a:r>
            <a:endParaRPr lang="ru-RU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3397853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hlinkClick r:id="rId2"/>
              </a:rPr>
              <a:t>http://tyzhden.ua/News/78551</a:t>
            </a:r>
            <a:endParaRPr lang="ru-RU" dirty="0" smtClean="0">
              <a:solidFill>
                <a:srgbClr val="0070C0"/>
              </a:solidFill>
            </a:endParaRPr>
          </a:p>
          <a:p>
            <a:r>
              <a:rPr lang="en-US" u="sng" dirty="0" smtClean="0">
                <a:solidFill>
                  <a:srgbClr val="0070C0"/>
                </a:solidFill>
                <a:hlinkClick r:id="rId3"/>
              </a:rPr>
              <a:t>http://www.aup.ru/books/m215/8_2.htm</a:t>
            </a:r>
            <a:endParaRPr lang="ru-RU" u="sng" dirty="0" smtClean="0">
              <a:solidFill>
                <a:srgbClr val="0070C0"/>
              </a:solidFill>
            </a:endParaRPr>
          </a:p>
          <a:p>
            <a:r>
              <a:rPr lang="en-US" u="sng" dirty="0" smtClean="0">
                <a:solidFill>
                  <a:srgbClr val="0070C0"/>
                </a:solidFill>
                <a:hlinkClick r:id="rId4"/>
              </a:rPr>
              <a:t>http://</a:t>
            </a:r>
            <a:r>
              <a:rPr lang="en-US" u="sng" dirty="0" smtClean="0">
                <a:solidFill>
                  <a:srgbClr val="0070C0"/>
                </a:solidFill>
                <a:hlinkClick r:id="rId4"/>
              </a:rPr>
              <a:t>kp.ua/economics/291220-utechka-mozghov-za-y-protyv</a:t>
            </a:r>
            <a:endParaRPr lang="ru-RU" u="sng" dirty="0" smtClean="0">
              <a:solidFill>
                <a:srgbClr val="0070C0"/>
              </a:solidFill>
            </a:endParaRPr>
          </a:p>
          <a:p>
            <a:r>
              <a:rPr lang="en-US" u="sng" dirty="0">
                <a:solidFill>
                  <a:srgbClr val="0070C0"/>
                </a:solidFill>
              </a:rPr>
              <a:t>http://elib.me/ekonomika-truda-knigi/vliyanie-mejdunarodnoy-migratsii-ryinki-truda-45501.html</a:t>
            </a:r>
            <a:endParaRPr lang="ru-RU" u="sng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12874"/>
            <a:ext cx="8858312" cy="265919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Самое очевидное определение </a:t>
            </a:r>
            <a:r>
              <a:rPr lang="ru-RU" b="1" dirty="0" smtClean="0"/>
              <a:t>глобализации </a:t>
            </a:r>
            <a:r>
              <a:rPr lang="ru-RU" dirty="0" smtClean="0"/>
              <a:t>можно сформулировать так:  это  системный процесс  расширения экономических, политических и культурных связей на основе международного сотрудничества. </a:t>
            </a:r>
            <a:endParaRPr lang="ru-RU" dirty="0"/>
          </a:p>
        </p:txBody>
      </p:sp>
      <p:pic>
        <p:nvPicPr>
          <p:cNvPr id="2050" name="Picture 2" descr="http://www.un.org/ru/youthink/images/globalizati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3714752"/>
            <a:ext cx="5572125" cy="2324101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334404" cy="1772793"/>
          </a:xfrm>
        </p:spPr>
        <p:txBody>
          <a:bodyPr/>
          <a:lstStyle/>
          <a:p>
            <a:pPr algn="ctr"/>
            <a:r>
              <a:rPr lang="ru-RU" sz="3200" spc="0" dirty="0" smtClean="0">
                <a:ln w="18415" cmpd="sng">
                  <a:solidFill>
                    <a:srgbClr val="0070C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Основные причины  </a:t>
            </a:r>
            <a:r>
              <a:rPr lang="ru-RU" sz="3200" spc="0" dirty="0">
                <a:ln w="18415" cmpd="sng">
                  <a:solidFill>
                    <a:srgbClr val="0070C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отъезда </a:t>
            </a:r>
            <a:r>
              <a:rPr lang="ru-RU" sz="3200" spc="0" dirty="0" smtClean="0">
                <a:ln w="18415" cmpd="sng">
                  <a:solidFill>
                    <a:srgbClr val="0070C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высококвалифицированных работников </a:t>
            </a:r>
            <a:r>
              <a:rPr lang="ru-RU" sz="3200" spc="0" dirty="0">
                <a:ln w="18415" cmpd="sng">
                  <a:solidFill>
                    <a:srgbClr val="0070C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из </a:t>
            </a:r>
            <a:r>
              <a:rPr lang="ru-RU" sz="3200" spc="0" dirty="0" smtClean="0">
                <a:ln w="18415" cmpd="sng">
                  <a:solidFill>
                    <a:srgbClr val="0070C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Украины:</a:t>
            </a:r>
            <a:br>
              <a:rPr lang="ru-RU" sz="3200" spc="0" dirty="0" smtClean="0">
                <a:ln w="18415" cmpd="sng">
                  <a:solidFill>
                    <a:srgbClr val="0070C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ru-RU" sz="3200" spc="0" dirty="0">
              <a:ln w="18415" cmpd="sng">
                <a:solidFill>
                  <a:srgbClr val="0070C0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0" y="1357298"/>
            <a:ext cx="9144000" cy="4284250"/>
          </a:xfrm>
        </p:spPr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ru-RU" dirty="0" smtClean="0"/>
              <a:t>Крайне низкая материальная оценка труда, не соответствующая ни его качеству, ни его общественной значимости.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Низкая возможность профессионального роста, успешной профессиональной карьеры.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Научные кадры получают низкую заработную плату, во много раз меньшую, чем оплата того же труда в других развитых странах.</a:t>
            </a:r>
          </a:p>
          <a:p>
            <a:pPr marL="514350" indent="-514350">
              <a:buFont typeface="+mj-lt"/>
              <a:buAutoNum type="arabicParenR"/>
            </a:pP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82000" cy="1994392"/>
          </a:xfrm>
        </p:spPr>
        <p:txBody>
          <a:bodyPr/>
          <a:lstStyle/>
          <a:p>
            <a:pPr algn="ctr"/>
            <a:r>
              <a:rPr lang="ru-RU" sz="3600" dirty="0"/>
              <a:t>Больше всего украинских ученых выехали в США, Россию и Германию (данные Госкомстата)</a:t>
            </a:r>
            <a:br>
              <a:rPr lang="ru-RU" sz="3600" dirty="0"/>
            </a:br>
            <a:endParaRPr lang="ru-RU" sz="36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4743590"/>
              </p:ext>
            </p:extLst>
          </p:nvPr>
        </p:nvGraphicFramePr>
        <p:xfrm>
          <a:off x="323528" y="1700808"/>
          <a:ext cx="8496944" cy="4854893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248472"/>
                <a:gridCol w="4248472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ru-RU" sz="3200" b="1" cap="none" spc="0" dirty="0" smtClean="0">
                          <a:ln w="1905"/>
                          <a:solidFill>
                            <a:srgbClr val="0070C0"/>
                          </a:solidFill>
                          <a:effectLst>
                            <a:glow rad="1397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Год</a:t>
                      </a:r>
                      <a:endParaRPr lang="ru-RU" sz="3200" b="1" cap="none" spc="0" dirty="0">
                        <a:ln w="1905"/>
                        <a:solidFill>
                          <a:srgbClr val="0070C0"/>
                        </a:solidFill>
                        <a:effectLst>
                          <a:glow rad="139700">
                            <a:schemeClr val="accent2">
                              <a:satMod val="175000"/>
                              <a:alpha val="40000"/>
                            </a:schemeClr>
                          </a:glow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cap="none" spc="0" dirty="0" smtClean="0">
                          <a:ln w="1905"/>
                          <a:solidFill>
                            <a:srgbClr val="0070C0"/>
                          </a:solidFill>
                          <a:effectLst>
                            <a:glow rad="101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Количество</a:t>
                      </a:r>
                      <a:r>
                        <a:rPr lang="ru-RU" sz="2800" b="1" cap="none" spc="0" baseline="0" dirty="0" smtClean="0">
                          <a:ln w="1905"/>
                          <a:solidFill>
                            <a:srgbClr val="0070C0"/>
                          </a:solidFill>
                          <a:effectLst>
                            <a:glow rad="101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 ученых</a:t>
                      </a:r>
                      <a:endParaRPr lang="ru-RU" sz="2800" b="1" cap="none" spc="0" dirty="0">
                        <a:ln w="1905"/>
                        <a:solidFill>
                          <a:srgbClr val="0070C0"/>
                        </a:solidFill>
                        <a:effectLst>
                          <a:glow rad="101600">
                            <a:schemeClr val="accent2">
                              <a:satMod val="175000"/>
                              <a:alpha val="40000"/>
                            </a:schemeClr>
                          </a:glow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</a:tr>
              <a:tr h="573008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1996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267</a:t>
                      </a:r>
                      <a:endParaRPr lang="ru-RU" sz="4000" dirty="0"/>
                    </a:p>
                  </a:txBody>
                  <a:tcPr/>
                </a:tc>
              </a:tr>
              <a:tr h="522515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1997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180</a:t>
                      </a:r>
                      <a:endParaRPr lang="ru-RU" sz="4000" dirty="0"/>
                    </a:p>
                  </a:txBody>
                  <a:tcPr/>
                </a:tc>
              </a:tr>
              <a:tr h="557605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1998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117</a:t>
                      </a:r>
                      <a:endParaRPr lang="ru-RU" sz="4000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1999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136</a:t>
                      </a:r>
                      <a:endParaRPr lang="ru-RU" sz="4000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2000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151</a:t>
                      </a:r>
                      <a:endParaRPr lang="ru-RU" sz="4000" dirty="0"/>
                    </a:p>
                  </a:txBody>
                  <a:tcPr/>
                </a:tc>
              </a:tr>
              <a:tr h="770573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2001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162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813744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7340308"/>
              </p:ext>
            </p:extLst>
          </p:nvPr>
        </p:nvGraphicFramePr>
        <p:xfrm>
          <a:off x="323528" y="764704"/>
          <a:ext cx="8424936" cy="5995261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212468"/>
                <a:gridCol w="4212468"/>
              </a:tblGrid>
              <a:tr h="712088">
                <a:tc>
                  <a:txBody>
                    <a:bodyPr/>
                    <a:lstStyle/>
                    <a:p>
                      <a:pPr algn="ctr"/>
                      <a:r>
                        <a:rPr lang="ru-RU" sz="3600" b="0" dirty="0" smtClean="0"/>
                        <a:t>2002</a:t>
                      </a:r>
                      <a:endParaRPr lang="ru-RU" sz="3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0" dirty="0" smtClean="0"/>
                        <a:t>155</a:t>
                      </a:r>
                      <a:endParaRPr lang="ru-RU" sz="4000" b="0" dirty="0"/>
                    </a:p>
                  </a:txBody>
                  <a:tcPr/>
                </a:tc>
              </a:tr>
              <a:tr h="693077">
                <a:tc>
                  <a:txBody>
                    <a:bodyPr/>
                    <a:lstStyle/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dirty="0" smtClean="0"/>
                        <a:t>2003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92</a:t>
                      </a:r>
                      <a:endParaRPr lang="ru-RU" sz="4000" dirty="0"/>
                    </a:p>
                  </a:txBody>
                  <a:tcPr/>
                </a:tc>
              </a:tr>
              <a:tr h="827083">
                <a:tc>
                  <a:txBody>
                    <a:bodyPr/>
                    <a:lstStyle/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dirty="0" smtClean="0"/>
                        <a:t>2004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87</a:t>
                      </a:r>
                      <a:endParaRPr lang="ru-RU" sz="4000" dirty="0"/>
                    </a:p>
                  </a:txBody>
                  <a:tcPr/>
                </a:tc>
              </a:tr>
              <a:tr h="693077">
                <a:tc>
                  <a:txBody>
                    <a:bodyPr/>
                    <a:lstStyle/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dirty="0" smtClean="0"/>
                        <a:t>2005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53</a:t>
                      </a:r>
                      <a:endParaRPr lang="ru-RU" sz="4000" dirty="0"/>
                    </a:p>
                  </a:txBody>
                  <a:tcPr/>
                </a:tc>
              </a:tr>
              <a:tr h="693077">
                <a:tc>
                  <a:txBody>
                    <a:bodyPr/>
                    <a:lstStyle/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dirty="0" smtClean="0"/>
                        <a:t>2006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43</a:t>
                      </a:r>
                      <a:endParaRPr lang="ru-RU" sz="4000" dirty="0"/>
                    </a:p>
                  </a:txBody>
                  <a:tcPr/>
                </a:tc>
              </a:tr>
              <a:tr h="846094">
                <a:tc>
                  <a:txBody>
                    <a:bodyPr/>
                    <a:lstStyle/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dirty="0" smtClean="0"/>
                        <a:t>2007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52</a:t>
                      </a:r>
                      <a:endParaRPr lang="ru-RU" sz="4000" dirty="0"/>
                    </a:p>
                  </a:txBody>
                  <a:tcPr/>
                </a:tc>
              </a:tr>
              <a:tr h="771734">
                <a:tc>
                  <a:txBody>
                    <a:bodyPr/>
                    <a:lstStyle/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dirty="0" smtClean="0"/>
                        <a:t>2008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30</a:t>
                      </a:r>
                      <a:endParaRPr lang="ru-RU" sz="4000" dirty="0"/>
                    </a:p>
                  </a:txBody>
                  <a:tcPr/>
                </a:tc>
              </a:tr>
              <a:tr h="735142">
                <a:tc>
                  <a:txBody>
                    <a:bodyPr/>
                    <a:lstStyle/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dirty="0" smtClean="0"/>
                        <a:t>2009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31</a:t>
                      </a:r>
                      <a:endParaRPr lang="ru-RU" sz="4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446204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3340179"/>
              </p:ext>
            </p:extLst>
          </p:nvPr>
        </p:nvGraphicFramePr>
        <p:xfrm>
          <a:off x="1115616" y="2348880"/>
          <a:ext cx="7056784" cy="2320032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528392"/>
                <a:gridCol w="3528392"/>
              </a:tblGrid>
              <a:tr h="1160016">
                <a:tc>
                  <a:txBody>
                    <a:bodyPr/>
                    <a:lstStyle/>
                    <a:p>
                      <a:pPr algn="ctr"/>
                      <a:r>
                        <a:rPr lang="ru-RU" sz="4000" b="0" dirty="0" smtClean="0">
                          <a:latin typeface="+mj-lt"/>
                        </a:rPr>
                        <a:t>2010</a:t>
                      </a:r>
                      <a:endParaRPr lang="ru-RU" sz="40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0" dirty="0" smtClean="0"/>
                        <a:t>39</a:t>
                      </a:r>
                      <a:endParaRPr lang="ru-RU" sz="4000" b="0" dirty="0"/>
                    </a:p>
                  </a:txBody>
                  <a:tcPr/>
                </a:tc>
              </a:tr>
              <a:tr h="1160016">
                <a:tc>
                  <a:txBody>
                    <a:bodyPr/>
                    <a:lstStyle/>
                    <a:p>
                      <a:pPr algn="ctr"/>
                      <a:r>
                        <a:rPr lang="ru-RU" sz="4000" b="0" dirty="0" smtClean="0">
                          <a:latin typeface="+mj-lt"/>
                        </a:rPr>
                        <a:t>2011</a:t>
                      </a:r>
                      <a:endParaRPr lang="ru-RU" sz="40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0" dirty="0" smtClean="0"/>
                        <a:t>53</a:t>
                      </a:r>
                      <a:endParaRPr lang="ru-RU" sz="40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812235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201769187"/>
              </p:ext>
            </p:extLst>
          </p:nvPr>
        </p:nvGraphicFramePr>
        <p:xfrm>
          <a:off x="500034" y="642918"/>
          <a:ext cx="7929618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619672" y="9525"/>
            <a:ext cx="6000792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СТАТИСТИКА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405842" cy="2049792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000" b="1" spc="0" dirty="0" smtClean="0">
                <a:ln w="11430"/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Последствия миграции </a:t>
            </a:r>
            <a:r>
              <a:rPr lang="ru-RU" sz="5000" b="1" spc="0" dirty="0" smtClean="0">
                <a:ln w="11430"/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– «за» </a:t>
            </a:r>
            <a:r>
              <a:rPr lang="ru-RU" sz="5000" b="1" spc="0" dirty="0">
                <a:ln w="11430"/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 </a:t>
            </a:r>
            <a:r>
              <a:rPr lang="ru-RU" sz="5000" b="1" spc="0" dirty="0" smtClean="0">
                <a:ln w="11430"/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«против»</a:t>
            </a:r>
            <a:r>
              <a:rPr lang="ru-RU" b="1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b="1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340768"/>
            <a:ext cx="4714876" cy="5595378"/>
          </a:xfrm>
        </p:spPr>
        <p:txBody>
          <a:bodyPr/>
          <a:lstStyle/>
          <a:p>
            <a:pPr marL="514350" indent="-514350" algn="ctr">
              <a:buNone/>
            </a:pPr>
            <a:r>
              <a:rPr lang="ru-RU" sz="2400" b="1" dirty="0" smtClean="0">
                <a:solidFill>
                  <a:srgbClr val="0070C0"/>
                </a:solidFill>
              </a:rPr>
              <a:t>Минусы</a:t>
            </a:r>
          </a:p>
          <a:p>
            <a:pPr marL="514350" indent="-514350" algn="ctr">
              <a:buFont typeface="+mj-lt"/>
              <a:buAutoNum type="arabicParenR"/>
            </a:pPr>
            <a:r>
              <a:rPr lang="ru-RU" sz="2000" dirty="0" smtClean="0"/>
              <a:t>Тормозится развитие науки, военной промышленности, снижается уровень безопасности и экономические показатели.</a:t>
            </a:r>
          </a:p>
          <a:p>
            <a:pPr marL="514350" indent="-514350" algn="ctr">
              <a:buFont typeface="+mj-lt"/>
              <a:buAutoNum type="arabicParenR"/>
            </a:pPr>
            <a:r>
              <a:rPr lang="ru-RU" sz="2000" dirty="0" smtClean="0"/>
              <a:t> Перенаселенность;</a:t>
            </a:r>
          </a:p>
          <a:p>
            <a:pPr marL="514350" indent="-514350" algn="ctr">
              <a:buFont typeface="+mj-lt"/>
              <a:buAutoNum type="arabicParenR"/>
            </a:pPr>
            <a:r>
              <a:rPr lang="ru-RU" sz="2000" dirty="0" smtClean="0"/>
              <a:t>Недовольство коренного населения, возникновение элементов социальной напряженности</a:t>
            </a:r>
            <a:r>
              <a:rPr lang="ru-RU" sz="2000" dirty="0" smtClean="0"/>
              <a:t>;</a:t>
            </a:r>
          </a:p>
          <a:p>
            <a:pPr algn="ctr">
              <a:buNone/>
            </a:pPr>
            <a:r>
              <a:rPr lang="ru-RU" sz="2000" dirty="0"/>
              <a:t>4). Отток части трудовых ресурсов в наиболее трудоспособном возрасте;</a:t>
            </a:r>
          </a:p>
          <a:p>
            <a:pPr algn="ctr">
              <a:buNone/>
            </a:pPr>
            <a:r>
              <a:rPr lang="ru-RU" sz="2000" dirty="0"/>
              <a:t>5). Потери будущих налоговых поступлений;</a:t>
            </a:r>
          </a:p>
          <a:p>
            <a:pPr algn="ctr">
              <a:buNone/>
            </a:pPr>
            <a:r>
              <a:rPr lang="ru-RU" sz="2000" dirty="0"/>
              <a:t>6). «Утечка умов</a:t>
            </a:r>
            <a:r>
              <a:rPr lang="ru-RU" sz="2000" dirty="0" smtClean="0"/>
              <a:t>».</a:t>
            </a:r>
            <a:r>
              <a:rPr lang="ru-RU" sz="2000" b="1" i="1" dirty="0"/>
              <a:t> (Для квалифицированных работников)</a:t>
            </a:r>
          </a:p>
          <a:p>
            <a:pPr algn="ctr">
              <a:buNone/>
            </a:pPr>
            <a:endParaRPr lang="ru-RU" sz="2000" dirty="0"/>
          </a:p>
          <a:p>
            <a:pPr marL="514350" indent="-514350" algn="ctr">
              <a:buFont typeface="+mj-lt"/>
              <a:buAutoNum type="arabicParenR"/>
            </a:pPr>
            <a:endParaRPr lang="ru-RU" sz="2000" dirty="0" smtClean="0"/>
          </a:p>
          <a:p>
            <a:pPr marL="514350" indent="-514350" algn="ctr">
              <a:buFont typeface="+mj-lt"/>
              <a:buAutoNum type="arabicParenR"/>
            </a:pPr>
            <a:endParaRPr lang="ru-RU" sz="2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88024" y="1268760"/>
            <a:ext cx="4210080" cy="6278642"/>
          </a:xfrm>
        </p:spPr>
        <p:txBody>
          <a:bodyPr/>
          <a:lstStyle/>
          <a:p>
            <a:pPr marL="514350" indent="-514350" algn="ctr">
              <a:buNone/>
            </a:pPr>
            <a:r>
              <a:rPr lang="ru-RU" sz="2200" b="1" dirty="0" smtClean="0">
                <a:solidFill>
                  <a:srgbClr val="0070C0"/>
                </a:solidFill>
              </a:rPr>
              <a:t>Плюсы</a:t>
            </a:r>
          </a:p>
          <a:p>
            <a:pPr marL="514350" indent="-514350" algn="ctr">
              <a:buFont typeface="+mj-lt"/>
              <a:buAutoNum type="arabicParenR"/>
            </a:pPr>
            <a:r>
              <a:rPr lang="ru-RU" sz="2000" dirty="0" smtClean="0"/>
              <a:t>Украинские профессионалы высшей квалификации, эмигрировав в более развитые страны, в дальнейшем способствуют привлечению инвестиций, технологий, идей и более эффективных стандартов ведения бизнеса на родину</a:t>
            </a:r>
            <a:r>
              <a:rPr lang="ru-RU" sz="2000" dirty="0" smtClean="0"/>
              <a:t>. </a:t>
            </a:r>
            <a:r>
              <a:rPr lang="ru-RU" sz="2000" b="1" i="1" dirty="0" smtClean="0"/>
              <a:t>(Для квалифицированных работников)</a:t>
            </a:r>
            <a:endParaRPr lang="ru-RU" sz="2000" b="1" i="1" dirty="0" smtClean="0"/>
          </a:p>
          <a:p>
            <a:pPr marL="514350" indent="-514350" algn="ctr">
              <a:buFont typeface="+mj-lt"/>
              <a:buAutoNum type="arabicParenR"/>
            </a:pPr>
            <a:r>
              <a:rPr lang="ru-RU" sz="2000" dirty="0" smtClean="0"/>
              <a:t>По оценкам Всемирного банка, выходцы из определенных стран мира, занимающие высокие посты в иных государствах, часто помогают открывать у себя на родине филиалы международных компаний. </a:t>
            </a:r>
            <a:r>
              <a:rPr lang="ru-RU" sz="2000" b="1" i="1" dirty="0"/>
              <a:t>(Для квалифицированных работников)</a:t>
            </a:r>
            <a:endParaRPr lang="ru-RU" sz="2000" dirty="0" smtClean="0"/>
          </a:p>
          <a:p>
            <a:pPr marL="514350" indent="-514350">
              <a:buNone/>
            </a:pP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381000" y="1"/>
            <a:ext cx="8191528" cy="23018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57158" y="285728"/>
            <a:ext cx="4286280" cy="6494085"/>
          </a:xfrm>
        </p:spPr>
        <p:txBody>
          <a:bodyPr/>
          <a:lstStyle/>
          <a:p>
            <a:pPr algn="ctr">
              <a:buNone/>
            </a:pP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Минусы</a:t>
            </a:r>
          </a:p>
          <a:p>
            <a:pPr algn="ctr">
              <a:buNone/>
            </a:pPr>
            <a:r>
              <a:rPr lang="ru-RU" sz="2000" dirty="0" smtClean="0"/>
              <a:t>7). Решение о миграции </a:t>
            </a:r>
            <a:r>
              <a:rPr lang="ru-RU" sz="2000" b="1" i="1" dirty="0" smtClean="0"/>
              <a:t>неквалифициро</a:t>
            </a:r>
            <a:r>
              <a:rPr lang="ru-RU" sz="2000" b="1" i="1" dirty="0" smtClean="0"/>
              <a:t>ванных работников </a:t>
            </a:r>
            <a:r>
              <a:rPr lang="ru-RU" sz="2000" dirty="0" smtClean="0"/>
              <a:t>вызовет </a:t>
            </a:r>
            <a:r>
              <a:rPr lang="ru-RU" sz="2000" dirty="0"/>
              <a:t>на рынке труда отправляющей страны сокращение предложения </a:t>
            </a:r>
            <a:r>
              <a:rPr lang="ru-RU" sz="2000" dirty="0" smtClean="0"/>
              <a:t>труда, а</a:t>
            </a:r>
            <a:r>
              <a:rPr lang="ru-RU" sz="2000" dirty="0"/>
              <a:t> </a:t>
            </a:r>
            <a:r>
              <a:rPr lang="ru-RU" sz="2000" dirty="0" smtClean="0"/>
              <a:t>на </a:t>
            </a:r>
            <a:r>
              <a:rPr lang="ru-RU" sz="2000" dirty="0"/>
              <a:t>рынке труда принимающей страны </a:t>
            </a:r>
            <a:r>
              <a:rPr lang="ru-RU" sz="2000" dirty="0" smtClean="0"/>
              <a:t>появление </a:t>
            </a:r>
            <a:r>
              <a:rPr lang="ru-RU" sz="2000" dirty="0"/>
              <a:t>мигрантов приводит к тому, что предложение труда </a:t>
            </a:r>
            <a:r>
              <a:rPr lang="ru-RU" sz="2000" dirty="0" smtClean="0"/>
              <a:t>увеличивается, заработная </a:t>
            </a:r>
            <a:r>
              <a:rPr lang="ru-RU" sz="2000" dirty="0"/>
              <a:t>плата </a:t>
            </a:r>
            <a:r>
              <a:rPr lang="ru-RU" sz="2000" dirty="0" smtClean="0"/>
              <a:t>снижается.</a:t>
            </a:r>
          </a:p>
          <a:p>
            <a:pPr algn="ctr">
              <a:buNone/>
            </a:pPr>
            <a:r>
              <a:rPr lang="ru-RU" sz="2000" dirty="0" smtClean="0"/>
              <a:t>8). </a:t>
            </a:r>
            <a:r>
              <a:rPr lang="ru-RU" sz="2000" dirty="0"/>
              <a:t>Миграция </a:t>
            </a:r>
            <a:r>
              <a:rPr lang="ru-RU" sz="2000" b="1" i="1" dirty="0"/>
              <a:t>квалифицированного труда</a:t>
            </a:r>
            <a:r>
              <a:rPr lang="ru-RU" sz="2000" dirty="0"/>
              <a:t> одновременно оказывает влияние на рынок труда неквалифицированного труда принимающей страны. Так как неквалифицированный труд является </a:t>
            </a:r>
            <a:r>
              <a:rPr lang="ru-RU" sz="2000" dirty="0" err="1"/>
              <a:t>дополнителем</a:t>
            </a:r>
            <a:r>
              <a:rPr lang="ru-RU" sz="2000" dirty="0"/>
              <a:t> к квалифицированному труду, то увеличение занятости специалистов приведет к увеличению спроса на </a:t>
            </a:r>
            <a:r>
              <a:rPr lang="ru-RU" sz="2000" b="1" i="1" dirty="0"/>
              <a:t>неквалифицированных работников.</a:t>
            </a:r>
            <a:endParaRPr lang="ru-RU" sz="2000" b="1" i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88024" y="269907"/>
            <a:ext cx="4114800" cy="6606424"/>
          </a:xfrm>
        </p:spPr>
        <p:txBody>
          <a:bodyPr/>
          <a:lstStyle/>
          <a:p>
            <a:pPr algn="ctr">
              <a:buNone/>
            </a:pP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Плюсы</a:t>
            </a:r>
          </a:p>
          <a:p>
            <a:pPr algn="ctr">
              <a:buNone/>
            </a:pPr>
            <a:r>
              <a:rPr lang="ru-RU" sz="2100" dirty="0" smtClean="0"/>
              <a:t>3). Люди, намеренные уехать, вкладывают значительные силы </a:t>
            </a:r>
            <a:r>
              <a:rPr lang="ru-RU" sz="2100" dirty="0" smtClean="0"/>
              <a:t>в получение квалификации</a:t>
            </a:r>
            <a:r>
              <a:rPr lang="ru-RU" sz="2100" dirty="0" smtClean="0"/>
              <a:t>, необходимых для того, чтобы преуспеть за границей. Это позитивно влияет на всю систему образования страны, то есть способствует повышению образовательного уровня населения</a:t>
            </a:r>
            <a:r>
              <a:rPr lang="ru-RU" sz="2100" dirty="0" smtClean="0"/>
              <a:t>.</a:t>
            </a:r>
            <a:r>
              <a:rPr lang="ru-RU" sz="2000" b="1" i="1" dirty="0" smtClean="0"/>
              <a:t>(Для квалифицированных работников)</a:t>
            </a:r>
            <a:endParaRPr lang="ru-RU" sz="2000" dirty="0" smtClean="0"/>
          </a:p>
          <a:p>
            <a:pPr algn="ctr">
              <a:buNone/>
            </a:pPr>
            <a:r>
              <a:rPr lang="ru-RU" sz="2100" dirty="0" smtClean="0"/>
              <a:t>4</a:t>
            </a:r>
            <a:r>
              <a:rPr lang="ru-RU" sz="2100" dirty="0" smtClean="0"/>
              <a:t>).  Экономия на зарплате (иностранные рабочие оплачиваются ниже уровня зарплаты национальных кадров);</a:t>
            </a:r>
          </a:p>
          <a:p>
            <a:pPr algn="ctr">
              <a:buNone/>
            </a:pPr>
            <a:r>
              <a:rPr lang="ru-RU" sz="2100" dirty="0" smtClean="0"/>
              <a:t>5). Повышение эластичности рынка труда в результате использования труда иностранцев.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010286786">
  <a:themeElements>
    <a:clrScheme name="White - blue accents template template">
      <a:dk1>
        <a:srgbClr val="000000"/>
      </a:dk1>
      <a:lt1>
        <a:srgbClr val="FFFFFF"/>
      </a:lt1>
      <a:dk2>
        <a:srgbClr val="1D4775"/>
      </a:dk2>
      <a:lt2>
        <a:srgbClr val="FEF194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A061C3"/>
      </a:accent6>
      <a:hlink>
        <a:srgbClr val="1D4775"/>
      </a:hlink>
      <a:folHlink>
        <a:srgbClr val="1D477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Белый текст и шрифт Courier для слайдов с кодом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F83F853-FA01-4B06-983B-0DEE9474D6E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TS010286786</Template>
  <TotalTime>309</TotalTime>
  <Words>451</Words>
  <Application>Microsoft Office PowerPoint</Application>
  <PresentationFormat>Экран (4:3)</PresentationFormat>
  <Paragraphs>76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TS010286786</vt:lpstr>
      <vt:lpstr>Белый текст и шрифт Courier для слайдов с кодом</vt:lpstr>
      <vt:lpstr>Миграция в условиях глобализации</vt:lpstr>
      <vt:lpstr>Презентация PowerPoint</vt:lpstr>
      <vt:lpstr>Основные причины  отъезда высококвалифицированных работников из Украины: </vt:lpstr>
      <vt:lpstr>Больше всего украинских ученых выехали в США, Россию и Германию (данные Госкомстата) </vt:lpstr>
      <vt:lpstr>Презентация PowerPoint</vt:lpstr>
      <vt:lpstr>Презентация PowerPoint</vt:lpstr>
      <vt:lpstr>Презентация PowerPoint</vt:lpstr>
      <vt:lpstr>Последствия миграции – «за» и «против» </vt:lpstr>
      <vt:lpstr>Презентация PowerPoint</vt:lpstr>
      <vt:lpstr>ВЫВОД:</vt:lpstr>
      <vt:lpstr>Используемые источники: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презентации</dc:title>
  <dc:creator>Администратор</dc:creator>
  <cp:lastModifiedBy>Юля</cp:lastModifiedBy>
  <cp:revision>34</cp:revision>
  <dcterms:created xsi:type="dcterms:W3CDTF">2014-11-19T19:01:36Z</dcterms:created>
  <dcterms:modified xsi:type="dcterms:W3CDTF">2014-12-16T16:23:19Z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TC102867869990</vt:lpwstr>
  </property>
</Properties>
</file>