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0" autoAdjust="0"/>
  </p:normalViewPr>
  <p:slideViewPr>
    <p:cSldViewPr>
      <p:cViewPr>
        <p:scale>
          <a:sx n="67" d="100"/>
          <a:sy n="67" d="100"/>
        </p:scale>
        <p:origin x="-12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Соотношение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 Строительство - 45%</c:v>
                </c:pt>
                <c:pt idx="1">
                  <c:v>Домашняя прислуга - 18%</c:v>
                </c:pt>
                <c:pt idx="2">
                  <c:v>Сельское хоз-во - 11%</c:v>
                </c:pt>
                <c:pt idx="3">
                  <c:v>Остальное - 26%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4.5</c:v>
                </c:pt>
                <c:pt idx="1">
                  <c:v>1.8</c:v>
                </c:pt>
                <c:pt idx="2">
                  <c:v>1.1000000000000001</c:v>
                </c:pt>
                <c:pt idx="3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560840" cy="1512169"/>
          </a:xfrm>
        </p:spPr>
        <p:txBody>
          <a:bodyPr/>
          <a:lstStyle/>
          <a:p>
            <a:r>
              <a:rPr lang="ru-RU" sz="3200" dirty="0" smtClean="0"/>
              <a:t>Куда эмигрируют украинцы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517232"/>
            <a:ext cx="6333599" cy="57606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Географ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Мартыненко Виолетта 11-А класс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5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Миграция </a:t>
            </a:r>
            <a:r>
              <a:rPr lang="ru-RU" sz="2000" b="1" dirty="0" smtClean="0"/>
              <a:t>населения</a:t>
            </a:r>
            <a:r>
              <a:rPr lang="ru-RU" sz="2000" dirty="0"/>
              <a:t> — перемещение людей из одного региона (страны, мира) в другой, в ряде случаев большими группами и на большие расстояния.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5707022" cy="35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8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78" y="3073405"/>
            <a:ext cx="5731549" cy="33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Украина является одной из крупнейших стран-доноров рабочей силы в </a:t>
            </a:r>
            <a:r>
              <a:rPr lang="ru-RU" sz="2000" dirty="0" smtClean="0"/>
              <a:t>Европе</a:t>
            </a:r>
            <a:r>
              <a:rPr lang="en-US" sz="2000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Существующие </a:t>
            </a:r>
            <a:r>
              <a:rPr lang="ru-RU" sz="2000" dirty="0"/>
              <a:t>в Украине источники административных данных и регулярные обследования, к сожалению, не предоставляют достоверных сведений об этом процессе.</a:t>
            </a:r>
          </a:p>
        </p:txBody>
      </p:sp>
    </p:spTree>
    <p:extLst>
      <p:ext uri="{BB962C8B-B14F-4D97-AF65-F5344CB8AC3E}">
        <p14:creationId xmlns:p14="http://schemas.microsoft.com/office/powerpoint/2010/main" val="38988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2454" r="11513" b="8046"/>
          <a:stretch/>
        </p:blipFill>
        <p:spPr bwMode="auto">
          <a:xfrm>
            <a:off x="395536" y="496"/>
            <a:ext cx="8280920" cy="719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2627784" y="2060848"/>
            <a:ext cx="1008112" cy="28803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 flipV="1">
            <a:off x="1403648" y="1772816"/>
            <a:ext cx="1008112" cy="43204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1979712" y="1484784"/>
            <a:ext cx="288032" cy="36004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2267744" y="1484784"/>
            <a:ext cx="14401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1907704" y="1772816"/>
            <a:ext cx="360040" cy="7200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755576" y="1052736"/>
            <a:ext cx="1440160" cy="86409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755576" y="548680"/>
            <a:ext cx="1584176" cy="144016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1907704" y="476672"/>
            <a:ext cx="432048" cy="144016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907704" y="1052736"/>
            <a:ext cx="576064" cy="1008112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763688" y="2348880"/>
            <a:ext cx="720080" cy="108012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6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t="8007" r="8253" b="17623"/>
          <a:stretch/>
        </p:blipFill>
        <p:spPr bwMode="auto">
          <a:xfrm>
            <a:off x="-108520" y="1374504"/>
            <a:ext cx="9252520" cy="4824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4-конечная звезда 1"/>
          <p:cNvSpPr/>
          <p:nvPr/>
        </p:nvSpPr>
        <p:spPr>
          <a:xfrm>
            <a:off x="5652120" y="1988840"/>
            <a:ext cx="72008" cy="72008"/>
          </a:xfrm>
          <a:prstGeom prst="star4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4-конечная звезда 2"/>
          <p:cNvSpPr/>
          <p:nvPr/>
        </p:nvSpPr>
        <p:spPr>
          <a:xfrm>
            <a:off x="4211960" y="2708920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4283968" y="2420888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4427984" y="2348880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4387327" y="2519185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707904" y="2754639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597726" y="2800358"/>
            <a:ext cx="45719" cy="52578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779912" y="2276872"/>
            <a:ext cx="72008" cy="72008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139952" y="2371739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895884" y="3074002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683568" y="2060848"/>
            <a:ext cx="72008" cy="72008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4644189" y="2519185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719572" y="2564904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5796136" y="2542044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884368" y="4941168"/>
            <a:ext cx="45719" cy="45719"/>
          </a:xfrm>
          <a:prstGeom prst="star4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12138" y="620688"/>
            <a:ext cx="3422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«Куда выезжают украинцы»</a:t>
            </a:r>
            <a:endParaRPr lang="ru-RU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335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04664"/>
            <a:ext cx="8136904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«Отрасли, где работают трудовые мигранты-украинцы»</a:t>
            </a:r>
            <a:br>
              <a:rPr lang="ru-RU" b="1" dirty="0"/>
            </a:br>
            <a:endParaRPr lang="ru-RU" b="1" dirty="0">
              <a:effectLst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21364670"/>
              </p:ext>
            </p:extLst>
          </p:nvPr>
        </p:nvGraphicFramePr>
        <p:xfrm>
          <a:off x="683568" y="1397000"/>
          <a:ext cx="8136904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1"/>
            <a:ext cx="84139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</a:t>
            </a:r>
            <a:r>
              <a:rPr lang="ru-RU" sz="2000" dirty="0"/>
              <a:t>данным исследования </a:t>
            </a:r>
            <a:r>
              <a:rPr lang="ru-RU" sz="2000" dirty="0" smtClean="0"/>
              <a:t>средний </a:t>
            </a:r>
            <a:r>
              <a:rPr lang="ru-RU" sz="2000" dirty="0"/>
              <a:t>заработок украинских трудовых мигрантов в Европе колеблется от 461 до 973 евро. </a:t>
            </a:r>
            <a:r>
              <a:rPr lang="ru-RU" sz="2000" dirty="0" smtClean="0"/>
              <a:t>Впрочем, </a:t>
            </a:r>
            <a:r>
              <a:rPr lang="ru-RU" sz="2000" dirty="0"/>
              <a:t>денежные переводы «кормильцев» главным образом расходуются на потребление, только 8% трудовых мигрантов вкладывали деньги в открытие или расширение собственного бизнеса.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575591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2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За </a:t>
            </a:r>
            <a:r>
              <a:rPr lang="en-US" sz="2000" dirty="0" smtClean="0"/>
              <a:t>2013</a:t>
            </a:r>
            <a:r>
              <a:rPr lang="ru-RU" sz="2000" dirty="0" smtClean="0"/>
              <a:t>г.</a:t>
            </a:r>
            <a:r>
              <a:rPr lang="ru-RU" sz="2000" dirty="0" smtClean="0"/>
              <a:t> </a:t>
            </a:r>
            <a:r>
              <a:rPr lang="ru-RU" sz="2000" dirty="0"/>
              <a:t>количество людей, которые эмигрировали из Украины, выросло более чем в два раза - на 157% по сравнению с данными 2012 года, сообщает ТСН со ссылкой на данные Государственной службы статистики. </a:t>
            </a:r>
          </a:p>
          <a:p>
            <a:r>
              <a:rPr lang="ru-RU" sz="2000" dirty="0"/>
              <a:t>Гражданство Украины на гражданство других стран за прошлый год изменили 18,7 тыс. человек.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8136904" cy="297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18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369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070C0"/>
                </a:solidFill>
                <a:latin typeface="Mistral" panose="03090702030407020403" pitchFamily="66" charset="0"/>
              </a:rPr>
              <a:t>Спасибо за внимание</a:t>
            </a:r>
            <a:endParaRPr lang="ru-RU" sz="5400" dirty="0">
              <a:solidFill>
                <a:srgbClr val="0070C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2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426</TotalTime>
  <Words>156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Куда эмигрируют украинцы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Violet</cp:lastModifiedBy>
  <cp:revision>35</cp:revision>
  <dcterms:modified xsi:type="dcterms:W3CDTF">2014-12-16T11:54:24Z</dcterms:modified>
</cp:coreProperties>
</file>