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7063-AA3B-42B4-A912-FAD7A662E238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7EEA-30CC-4D8A-8C21-9AAC74DE2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018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7063-AA3B-42B4-A912-FAD7A662E238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7EEA-30CC-4D8A-8C21-9AAC74DE2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744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7063-AA3B-42B4-A912-FAD7A662E238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7EEA-30CC-4D8A-8C21-9AAC74DE2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718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7063-AA3B-42B4-A912-FAD7A662E238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7EEA-30CC-4D8A-8C21-9AAC74DE2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85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7063-AA3B-42B4-A912-FAD7A662E238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7EEA-30CC-4D8A-8C21-9AAC74DE2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65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7063-AA3B-42B4-A912-FAD7A662E238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7EEA-30CC-4D8A-8C21-9AAC74DE2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536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7063-AA3B-42B4-A912-FAD7A662E238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7EEA-30CC-4D8A-8C21-9AAC74DE2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87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7063-AA3B-42B4-A912-FAD7A662E238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7EEA-30CC-4D8A-8C21-9AAC74DE2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45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7063-AA3B-42B4-A912-FAD7A662E238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7EEA-30CC-4D8A-8C21-9AAC74DE2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556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7063-AA3B-42B4-A912-FAD7A662E238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7EEA-30CC-4D8A-8C21-9AAC74DE2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36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7063-AA3B-42B4-A912-FAD7A662E238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7EEA-30CC-4D8A-8C21-9AAC74DE2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115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67063-AA3B-42B4-A912-FAD7A662E238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A7EEA-30CC-4D8A-8C21-9AAC74DE2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29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trust.ua/files/photo/source/0000013293-greciya-parfenon.jpg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trust.ua/files/photo/source/0000013294-portugaliya-kukarella.jpg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trust.ua/files/photo/source/0000013295-kanada-korolevskaya-konnaya-policiya.jpg" TargetMode="Externa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trust.ua/files/photo/source/0000013286-italiya.jpg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trust.ua/files/photo/source/0000013287-germaniya-brandenburgskie-vorota.jpg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trust.ua/files/photo/source/0000013288-rossiya-sobor-vasiliya-blazhennogo.jpg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trust.ua/files/photo/source/0000013289-chehiya-prazhskij-grad.jpg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trust.ua/files/photo/source/0000013290-izrail-menora.jpg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trust.ua/files/photo/source/0000013291-ispaniya-korrida.jpg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trust.ua/files/photo/source/0000013292-ssha-statuya-svobody.jpg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/>
              <a:t>ТОП-10 стран, куда уезжают из </a:t>
            </a:r>
            <a:r>
              <a:rPr lang="ru-RU" b="1" dirty="0" smtClean="0"/>
              <a:t>Украины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43313"/>
            <a:ext cx="10515600" cy="4333649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Сколько всего украинцев живет и работает за пределами родины, достоверно никому не известно. По неофициальным оценкам – около 5-7 млн. Мы решили поинтересоваться в Министерстве иностранных дел Украины, сколько наших сограждан проживает за пределами страны официально. Но в МИДе такой статистики не оказалось. По нашей просьбе МИД разослал запросы во все иностранные посольства и консульства Украины за рубежом, а они, в свою очередь обратились к своим коллегам на местах. Ответов пришлось ждать почти два месяца.</a:t>
            </a:r>
          </a:p>
          <a:p>
            <a:r>
              <a:rPr lang="ru-RU" dirty="0"/>
              <a:t>Как выяснилось, всего за границей «прописано» 1,14 млн граждан Украины. Есть наши соотечественники даже в таких экзотических государствах, как Бурунди, Руанда и Уганда. В каждой из этих стран официально проживает всего по три гражданина Украины. В других государствах их больше. В той же Танзании, по официальным данным, состоит на учете 11 украинцев. Но чаще всего наши земляки все-таки выбирают страны с более высоким уровнем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41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327674" y="500063"/>
            <a:ext cx="3932237" cy="16002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Греция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327674" y="2376714"/>
            <a:ext cx="3932237" cy="3811588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/>
              <a:t>Граждан Украины, проживающих официально, – 50 081</a:t>
            </a:r>
            <a:endParaRPr lang="ru-RU" dirty="0"/>
          </a:p>
          <a:p>
            <a:r>
              <a:rPr lang="ru-RU" i="1" dirty="0"/>
              <a:t>ВВП на душу населения – $ 26 892</a:t>
            </a:r>
            <a:endParaRPr lang="ru-RU" dirty="0"/>
          </a:p>
          <a:p>
            <a:r>
              <a:rPr lang="ru-RU" dirty="0"/>
              <a:t>В Греции проживает 11,3 млн человек. Последние 20 лет страна привлекала эмигрантов из стран СНГ европейскими зарплатами и возможностью получить вид на жительство.</a:t>
            </a:r>
          </a:p>
          <a:p>
            <a:r>
              <a:rPr lang="ru-RU" dirty="0"/>
              <a:t>Наличие обширной теневой экономики способствовало притоку нелегальных иммигрантов, количество которых уже превышает 0,5 млн человек. В связи с финансовым кризисом и безработицей в стране принята программа репатриации нелегальных иммигрантов. По данным Еврокомиссии, около 90% всех нелегальных мигрантов въезжают в ЕС через Грецию.</a:t>
            </a:r>
          </a:p>
          <a:p>
            <a:endParaRPr lang="ru-RU" dirty="0"/>
          </a:p>
        </p:txBody>
      </p:sp>
      <p:pic>
        <p:nvPicPr>
          <p:cNvPr id="5" name="Рисунок 4" descr="Греция, Парфенон">
            <a:hlinkClick r:id="rId2" tgtFrame="&quot;_blank&quot;" tooltip="&quot;Увеличить&quot;"/>
          </p:cNvPr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1" b="4411"/>
          <a:stretch>
            <a:fillRect/>
          </a:stretch>
        </p:blipFill>
        <p:spPr bwMode="auto">
          <a:xfrm>
            <a:off x="509588" y="914400"/>
            <a:ext cx="6172200" cy="487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795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327674" y="500063"/>
            <a:ext cx="3932237" cy="16002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Португалия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327674" y="2376714"/>
            <a:ext cx="3932237" cy="3811588"/>
          </a:xfrm>
        </p:spPr>
        <p:txBody>
          <a:bodyPr>
            <a:normAutofit lnSpcReduction="10000"/>
          </a:bodyPr>
          <a:lstStyle/>
          <a:p>
            <a:r>
              <a:rPr lang="ru-RU" i="1" dirty="0"/>
              <a:t>Граждан Украины, проживающих официально, – 48 022</a:t>
            </a:r>
            <a:endParaRPr lang="ru-RU" dirty="0"/>
          </a:p>
          <a:p>
            <a:r>
              <a:rPr lang="ru-RU" i="1" dirty="0" smtClean="0"/>
              <a:t>ВВП </a:t>
            </a:r>
            <a:r>
              <a:rPr lang="ru-RU" i="1" dirty="0"/>
              <a:t>на душу населения – $ 25 444</a:t>
            </a:r>
            <a:endParaRPr lang="ru-RU" dirty="0"/>
          </a:p>
          <a:p>
            <a:r>
              <a:rPr lang="ru-RU" dirty="0"/>
              <a:t>Население 10,7 млн человек. Из них 87% португальцы и 12% – выходцы из стран Африки и Азии. Среди жителей также есть небольшое число испанцев и иммигрантов из стран Восточной Европы. В основном наши соотечественники приезжают в эту страну нелегально на заработки в сфере услуг и в сельском хозяйстве. Всего в стране проживает около 500 000 нелегальных мигрантов. В последние годы получить вид на жительство проблематично в связи ужесточившейся миграционной политикой правительства.</a:t>
            </a:r>
          </a:p>
          <a:p>
            <a:endParaRPr lang="ru-RU" dirty="0"/>
          </a:p>
        </p:txBody>
      </p:sp>
      <p:pic>
        <p:nvPicPr>
          <p:cNvPr id="5" name="Рисунок 4" descr="Португалия, кукарелла">
            <a:hlinkClick r:id="rId2" tgtFrame="&quot;_blank&quot;" tooltip="&quot;Увеличить&quot;"/>
          </p:cNvPr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" r="408"/>
          <a:stretch>
            <a:fillRect/>
          </a:stretch>
        </p:blipFill>
        <p:spPr bwMode="auto">
          <a:xfrm>
            <a:off x="509588" y="914400"/>
            <a:ext cx="6172200" cy="487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685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327674" y="500063"/>
            <a:ext cx="3932237" cy="16002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Канада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327674" y="2376714"/>
            <a:ext cx="3932237" cy="3811588"/>
          </a:xfrm>
        </p:spPr>
        <p:txBody>
          <a:bodyPr>
            <a:normAutofit lnSpcReduction="10000"/>
          </a:bodyPr>
          <a:lstStyle/>
          <a:p>
            <a:r>
              <a:rPr lang="ru-RU" i="1" dirty="0"/>
              <a:t>Граждан Украины, проживающих официально, – 43 000</a:t>
            </a:r>
            <a:endParaRPr lang="ru-RU" dirty="0"/>
          </a:p>
          <a:p>
            <a:r>
              <a:rPr lang="ru-RU" i="1" dirty="0"/>
              <a:t>ВВП на душу населения – $ 40 541</a:t>
            </a:r>
            <a:endParaRPr lang="ru-RU" dirty="0"/>
          </a:p>
          <a:p>
            <a:r>
              <a:rPr lang="ru-RU" dirty="0"/>
              <a:t>Население – 34 млн. Прирастает оно в основном за счет иммиграции. Половина всех въезжающих в страну подпадает под программу воссоединения семей.</a:t>
            </a:r>
          </a:p>
          <a:p>
            <a:r>
              <a:rPr lang="ru-RU" dirty="0"/>
              <a:t>В Канаде одна из самых больших украинских диаспор. Почти 2% населения – этнические украинцы. Отсутствуют ограничения на второе гражданство. Каждый год страна принимает 200 000-300 000 иммигрантов, в основном индийцев и китайцев.</a:t>
            </a:r>
          </a:p>
          <a:p>
            <a:r>
              <a:rPr lang="ru-RU" dirty="0"/>
              <a:t>Источник: Журнал «</a:t>
            </a:r>
            <a:r>
              <a:rPr lang="en-US" dirty="0"/>
              <a:t>Forbes</a:t>
            </a:r>
            <a:r>
              <a:rPr lang="ru-RU" dirty="0"/>
              <a:t>»</a:t>
            </a:r>
          </a:p>
          <a:p>
            <a:endParaRPr lang="ru-RU" dirty="0"/>
          </a:p>
        </p:txBody>
      </p:sp>
      <p:pic>
        <p:nvPicPr>
          <p:cNvPr id="8" name="Рисунок 7" descr="Канада, королевская конная полиция">
            <a:hlinkClick r:id="rId2" tgtFrame="&quot;_blank&quot;" tooltip="&quot;Увеличить&quot;"/>
          </p:cNvPr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7" r="7017"/>
          <a:stretch>
            <a:fillRect/>
          </a:stretch>
        </p:blipFill>
        <p:spPr bwMode="auto">
          <a:xfrm>
            <a:off x="379413" y="1103313"/>
            <a:ext cx="6172200" cy="487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063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251906"/>
              </p:ext>
            </p:extLst>
          </p:nvPr>
        </p:nvGraphicFramePr>
        <p:xfrm>
          <a:off x="290286" y="261256"/>
          <a:ext cx="11146971" cy="62556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9809"/>
                <a:gridCol w="6852479"/>
                <a:gridCol w="2724683"/>
              </a:tblGrid>
              <a:tr h="2292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Страна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Кто требуется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Заработок (евро)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 anchor="ctr"/>
                </a:tc>
              </a:tr>
              <a:tr h="4585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Польша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подсобник на стройке</a:t>
                      </a:r>
                      <a:r>
                        <a:rPr lang="uk-UA" sz="1000" dirty="0">
                          <a:effectLst/>
                        </a:rPr>
                        <a:t>,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сельхозработник</a:t>
                      </a:r>
                      <a:r>
                        <a:rPr lang="ru-RU" sz="1000" dirty="0">
                          <a:effectLst/>
                        </a:rPr>
                        <a:t>, грузчик на складе, в магазине, работник пекарни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от 300 до 450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/>
                </a:tc>
              </a:tr>
              <a:tr h="4585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Чехия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разнорабочий, упаковщик, работник на мясокомбинате, в пекарне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от 350 до 500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/>
                </a:tc>
              </a:tr>
              <a:tr h="2292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Португалия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разнорабочий на стройке, уборщица в кафе, сиделка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от 400 до 600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/>
                </a:tc>
              </a:tr>
              <a:tr h="2292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Испания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сельхозработник, обслуга в ресторанах, отелях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от 450 до 600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/>
                </a:tc>
              </a:tr>
              <a:tr h="603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уборщица, домработница, сиделка, официант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от 8 до 13 в час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от 8 до 1200 в час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/>
                </a:tc>
              </a:tr>
              <a:tr h="837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работа в мясном бизнесе: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разнорабочий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1000-1200 (в сез.), 600 (не в сез.)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/>
                </a:tc>
              </a:tr>
              <a:tr h="4585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специалист 3-го уровня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1500 (в сез.), 1200 (не в сез.)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/>
                </a:tc>
              </a:tr>
              <a:tr h="4585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специалист 2-го уровня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2000 (в сез.), 1500 (не в сез.)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/>
                </a:tc>
              </a:tr>
              <a:tr h="4585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специалист 1-го уровня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3000 (в сез.), 1600 (не в сез.)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/>
                </a:tc>
              </a:tr>
              <a:tr h="2292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приемщик мяса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1700-2200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/>
                </a:tc>
              </a:tr>
              <a:tr h="2292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ремонтники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2000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/>
                </a:tc>
              </a:tr>
              <a:tr h="2292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строители специалисты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1800-2000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/>
                </a:tc>
              </a:tr>
              <a:tr h="2292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офис-менеджер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/>
                </a:tc>
              </a:tr>
              <a:tr h="2292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менеджер среднего звена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1300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/>
                </a:tc>
              </a:tr>
              <a:tr h="2292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системный администратор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2000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/>
                </a:tc>
              </a:tr>
              <a:tr h="2292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инженер, программист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3000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/>
                </a:tc>
              </a:tr>
              <a:tr h="2292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Италия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няня, обслуга в ресторанах, отелях, сельхозработник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от 500 до 700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6" marR="6716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023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8" y="860378"/>
            <a:ext cx="10628312" cy="515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5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327674" y="500063"/>
            <a:ext cx="3932237" cy="16002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Италия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327674" y="2376714"/>
            <a:ext cx="3932237" cy="3811588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/>
              <a:t>Граждан Украины, проживающих официально, – 208 796</a:t>
            </a:r>
            <a:endParaRPr lang="ru-RU" dirty="0"/>
          </a:p>
          <a:p>
            <a:r>
              <a:rPr lang="ru-RU" i="1" dirty="0"/>
              <a:t>ВВП на душу населения – $ 32 569</a:t>
            </a:r>
            <a:endParaRPr lang="ru-RU" dirty="0"/>
          </a:p>
          <a:p>
            <a:r>
              <a:rPr lang="ru-RU" dirty="0"/>
              <a:t>В этой стране зарегистрировано около 4 млн иностранных граждан, 6,5% от общей численности населения. Тут также проживает порядка 1 млн нелегальных иммигрантов. Большинство из них – выходцы из стран Восточной Европы и Африки. В частности, граждане Румынии и Марокко.</a:t>
            </a:r>
          </a:p>
          <a:p>
            <a:r>
              <a:rPr lang="ru-RU" dirty="0"/>
              <a:t>Периодически власти проводят амнистию для нелегалов, которые могут получить вид на жительство в Италии при условии, например, заключения контракта с работодателем. Последний раз такая акция проводилась в июле этого года. Цель легализации – увеличить поступления в бюджет от налогов и улучшить демографическую ситуацию в </a:t>
            </a:r>
            <a:r>
              <a:rPr lang="ru-RU" dirty="0" smtClean="0"/>
              <a:t>стране.</a:t>
            </a:r>
            <a:endParaRPr lang="ru-RU" dirty="0"/>
          </a:p>
        </p:txBody>
      </p:sp>
      <p:pic>
        <p:nvPicPr>
          <p:cNvPr id="7" name="Рисунок 6" descr="Италия">
            <a:hlinkClick r:id="rId2" tgtFrame="&quot;_blank&quot;" tooltip="&quot;Увеличить&quot;"/>
          </p:cNvPr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r="1123"/>
          <a:stretch>
            <a:fillRect/>
          </a:stretch>
        </p:blipFill>
        <p:spPr bwMode="auto">
          <a:xfrm>
            <a:off x="436563" y="1300163"/>
            <a:ext cx="6172200" cy="48881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199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327674" y="500063"/>
            <a:ext cx="3932237" cy="16002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Германия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327674" y="2376714"/>
            <a:ext cx="3932237" cy="3811588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/>
              <a:t>Граждан Украины, проживающих официально, – 159 308</a:t>
            </a:r>
            <a:endParaRPr lang="ru-RU" dirty="0"/>
          </a:p>
          <a:p>
            <a:r>
              <a:rPr lang="ru-RU" i="1" dirty="0"/>
              <a:t>ВВП на душу населения – $ 39 414</a:t>
            </a:r>
            <a:endParaRPr lang="ru-RU" dirty="0"/>
          </a:p>
          <a:p>
            <a:r>
              <a:rPr lang="ru-RU" dirty="0"/>
              <a:t>Население страны составляет более 82 млн человек. Кроме того, в Германии официально проживает 6,7 млн иностранных граждан, из них 1,7 млн – турки, почти 1 млн – граждане республик бывшей Югославии. В Германии насчитывается более 2 млн переселенцев немецкого происхождения из стран бывшего СССР.  Официально проживает около 200 000 граждан России.</a:t>
            </a:r>
          </a:p>
          <a:p>
            <a:r>
              <a:rPr lang="ru-RU" dirty="0"/>
              <a:t>В стране действуют государственные программы иммиграции по процедуре возврата на родину этнических немцев, имеющих гражданство Украины. Стоимость бизнес-иммиграции довольно высокая, требует создания рабочих мест для резидентов.</a:t>
            </a:r>
          </a:p>
        </p:txBody>
      </p:sp>
      <p:pic>
        <p:nvPicPr>
          <p:cNvPr id="8" name="Рисунок 7" descr="Германия Бранденбургские ворота">
            <a:hlinkClick r:id="rId2" tgtFrame="&quot;_blank&quot;" tooltip="&quot;Увеличить&quot;"/>
          </p:cNvPr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1" r="7891"/>
          <a:stretch>
            <a:fillRect/>
          </a:stretch>
        </p:blipFill>
        <p:spPr bwMode="auto">
          <a:xfrm>
            <a:off x="625475" y="928688"/>
            <a:ext cx="6172200" cy="487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795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327674" y="500063"/>
            <a:ext cx="3932237" cy="16002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Россия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327674" y="2376714"/>
            <a:ext cx="3932237" cy="3811588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/>
              <a:t>Граждан Украины, проживающих официально, – 126 374</a:t>
            </a:r>
            <a:endParaRPr lang="ru-RU" dirty="0"/>
          </a:p>
          <a:p>
            <a:r>
              <a:rPr lang="ru-RU" i="1" dirty="0"/>
              <a:t>ВВП на душу населения – $ 21 358</a:t>
            </a:r>
            <a:endParaRPr lang="ru-RU" dirty="0"/>
          </a:p>
          <a:p>
            <a:r>
              <a:rPr lang="ru-RU" dirty="0"/>
              <a:t>В России ВВП на душу населения в три раза превышает украинский показатель. Но российский ВВП так велик в том числе и благодаря иммигрантам. Украина – самый крупный поставщик приезжей рабочей силы (в том числе и нелегальной) в России. Этому способствуют общий менталитет, понятный язык, безвизовый въезд и умеренные цены на проживание.</a:t>
            </a:r>
          </a:p>
          <a:p>
            <a:r>
              <a:rPr lang="ru-RU" dirty="0"/>
              <a:t>Иммиграционная программа России предполагает, что переселенцы будут приезжать не только из стран СНГ, но и из Индии, Пакистана, арабских стран, Индонезии, Малайзии, Латинской Америки и Африки. В этом году квота на привлечение иностранной рабочей силы составила 1,746 млн человек.</a:t>
            </a:r>
          </a:p>
          <a:p>
            <a:endParaRPr lang="ru-RU" dirty="0"/>
          </a:p>
        </p:txBody>
      </p:sp>
      <p:pic>
        <p:nvPicPr>
          <p:cNvPr id="7" name="Рисунок 6" descr="Россия, Собор Василия Блаженного">
            <a:hlinkClick r:id="rId2" tgtFrame="&quot;_blank&quot;" tooltip="&quot;Увеличить&quot;"/>
          </p:cNvPr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 bwMode="auto">
          <a:xfrm>
            <a:off x="509588" y="914400"/>
            <a:ext cx="6172200" cy="487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320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327674" y="500063"/>
            <a:ext cx="3932237" cy="16002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Чехия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327674" y="2376714"/>
            <a:ext cx="3932237" cy="3811588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/>
              <a:t>Граждан Украины, проживающих официально, – 116 371</a:t>
            </a:r>
            <a:endParaRPr lang="ru-RU" dirty="0"/>
          </a:p>
          <a:p>
            <a:r>
              <a:rPr lang="ru-RU" i="1" dirty="0"/>
              <a:t>ВВП на душу населения – $ 25 949</a:t>
            </a:r>
            <a:endParaRPr lang="ru-RU" dirty="0"/>
          </a:p>
          <a:p>
            <a:r>
              <a:rPr lang="ru-RU" dirty="0"/>
              <a:t>Население страны 10,5 млн человек. Тут официально проживают около 400 000 иностранцев, которые имеют вид на жительство. До последнего времени Чехия пользовалась популярностью и среди украинских эмигрантов.</a:t>
            </a:r>
          </a:p>
          <a:p>
            <a:r>
              <a:rPr lang="ru-RU" dirty="0"/>
              <a:t>В связи с экономическим кризисом 2008–2009 г. правительство начало проводить иммиграционную политику, направленную на уменьшение иностранной рабочей силы в стране. В 2009 г. количество иммигрантов сократилось вдвое. В последние годы чехи все чаще отказывают украинцам в предоставлении вида на жительство.</a:t>
            </a:r>
          </a:p>
          <a:p>
            <a:endParaRPr lang="ru-RU" dirty="0"/>
          </a:p>
        </p:txBody>
      </p:sp>
      <p:pic>
        <p:nvPicPr>
          <p:cNvPr id="5" name="Рисунок 4" descr="Чехия, Пражский Град">
            <a:hlinkClick r:id="rId2" tgtFrame="&quot;_blank&quot;" tooltip="&quot;Увеличить&quot;"/>
          </p:cNvPr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" r="2416"/>
          <a:stretch>
            <a:fillRect/>
          </a:stretch>
        </p:blipFill>
        <p:spPr bwMode="auto">
          <a:xfrm>
            <a:off x="509588" y="914400"/>
            <a:ext cx="6172200" cy="487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8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327674" y="500063"/>
            <a:ext cx="3932237" cy="16002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Израиль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327674" y="2376714"/>
            <a:ext cx="3932237" cy="3811588"/>
          </a:xfrm>
        </p:spPr>
        <p:txBody>
          <a:bodyPr>
            <a:normAutofit lnSpcReduction="10000"/>
          </a:bodyPr>
          <a:lstStyle/>
          <a:p>
            <a:r>
              <a:rPr lang="ru-RU" i="1" dirty="0"/>
              <a:t>Граждан Украины, проживающих официально, – 97 617</a:t>
            </a:r>
            <a:endParaRPr lang="ru-RU" dirty="0"/>
          </a:p>
          <a:p>
            <a:r>
              <a:rPr lang="ru-RU" i="1" dirty="0"/>
              <a:t>ВВП на душу населения – $ 28 007</a:t>
            </a:r>
            <a:endParaRPr lang="ru-RU" dirty="0"/>
          </a:p>
          <a:p>
            <a:r>
              <a:rPr lang="ru-RU" dirty="0"/>
              <a:t>В 1950 г. Кнессет принял Закон о возвращении, который гарантирует право каждого еврея репатриироваться в Государство Израиль. Большинство украинских эмигрантов выехало в эту страну сразу после распада СССР.</a:t>
            </a:r>
          </a:p>
          <a:p>
            <a:r>
              <a:rPr lang="ru-RU" dirty="0"/>
              <a:t>Население Израиля составляет 7,8 млн человек. Из них 2,4 млн – репатрианты. В том числе около 1,5 млн. – выходцы из постсоветских стран, более 740 000 – из арабских стран, 500 000 – из Румынии и Польши. </a:t>
            </a:r>
            <a:r>
              <a:rPr lang="en-US" dirty="0" err="1"/>
              <a:t>Нелегально</a:t>
            </a:r>
            <a:r>
              <a:rPr lang="en-US" dirty="0"/>
              <a:t> в </a:t>
            </a:r>
            <a:r>
              <a:rPr lang="en-US" dirty="0" err="1"/>
              <a:t>стране</a:t>
            </a:r>
            <a:r>
              <a:rPr lang="en-US" dirty="0"/>
              <a:t> </a:t>
            </a:r>
            <a:r>
              <a:rPr lang="en-US" dirty="0" err="1"/>
              <a:t>проживает</a:t>
            </a:r>
            <a:r>
              <a:rPr lang="en-US" dirty="0"/>
              <a:t> </a:t>
            </a:r>
            <a:r>
              <a:rPr lang="en-US" dirty="0" err="1"/>
              <a:t>около</a:t>
            </a:r>
            <a:r>
              <a:rPr lang="en-US" dirty="0"/>
              <a:t> 200 000 </a:t>
            </a:r>
            <a:r>
              <a:rPr lang="en-US" dirty="0" err="1"/>
              <a:t>человек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 descr="Израиль, менора">
            <a:hlinkClick r:id="rId2" tgtFrame="&quot;_blank&quot;" tooltip="&quot;Увеличить&quot;"/>
          </p:cNvPr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 bwMode="auto">
          <a:xfrm>
            <a:off x="509588" y="914400"/>
            <a:ext cx="6172200" cy="487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94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327674" y="500063"/>
            <a:ext cx="3932237" cy="16002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Испания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327674" y="2376714"/>
            <a:ext cx="3932237" cy="3811588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/>
              <a:t>Граждан Украины, проживающих официально, – 77 217</a:t>
            </a:r>
            <a:endParaRPr lang="ru-RU" dirty="0"/>
          </a:p>
          <a:p>
            <a:r>
              <a:rPr lang="ru-RU" i="1" dirty="0"/>
              <a:t>ВВП на душу населения – $ 32 701</a:t>
            </a:r>
            <a:endParaRPr lang="ru-RU" dirty="0"/>
          </a:p>
          <a:p>
            <a:r>
              <a:rPr lang="ru-RU" dirty="0"/>
              <a:t>Население Испании составляет 46,2 млн человек. По официальным данным, в стране проживает 12,3% иностранных граждан, – их доля в два раза выше, чем в среднем по странам ЕС. Испания пользуется большой популярностью у неквалифицированной рабочей силы из-за высоких зарплат и лояльного трудового законодательства.</a:t>
            </a:r>
          </a:p>
          <a:p>
            <a:r>
              <a:rPr lang="ru-RU" dirty="0"/>
              <a:t>В стране время от времени проводят массовые амнистии для нелегалов. В последнее время многие иностранцы, живущие в Испании, все чаще возвращаются на родину из-за финансового кризиса и высокого уровня безработицы в этом государстве. Недавно Мадрид лишил нелегалов права на бесплатную медицинскую помощь, что спровоцировало массовые беспорядки в стране.</a:t>
            </a:r>
          </a:p>
          <a:p>
            <a:endParaRPr lang="ru-RU" dirty="0"/>
          </a:p>
        </p:txBody>
      </p:sp>
      <p:pic>
        <p:nvPicPr>
          <p:cNvPr id="5" name="Рисунок 4" descr="Испания, коррида">
            <a:hlinkClick r:id="rId2" tgtFrame="&quot;_blank&quot;" tooltip="&quot;Увеличить&quot;"/>
          </p:cNvPr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" b="813"/>
          <a:stretch>
            <a:fillRect/>
          </a:stretch>
        </p:blipFill>
        <p:spPr bwMode="auto">
          <a:xfrm>
            <a:off x="509588" y="914400"/>
            <a:ext cx="6172200" cy="487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789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327674" y="500063"/>
            <a:ext cx="3932237" cy="16002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США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327674" y="2376714"/>
            <a:ext cx="3932237" cy="3811588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/>
              <a:t>Граждан Украины, проживающих официально, – 59 917</a:t>
            </a:r>
            <a:endParaRPr lang="ru-RU" dirty="0"/>
          </a:p>
          <a:p>
            <a:r>
              <a:rPr lang="ru-RU" i="1" dirty="0"/>
              <a:t>ВВП на душу населения – $ 48 442</a:t>
            </a:r>
            <a:endParaRPr lang="ru-RU" dirty="0"/>
          </a:p>
          <a:p>
            <a:r>
              <a:rPr lang="ru-RU" dirty="0"/>
              <a:t>Население – 310 млн человек. За последние 10 лет в США натурализовались 14 млн иммигрантов. Большинство из них выходцы из Мексики, Индии и Филиппин. Штаты из-за высокого уровня жизни пользуются повышенной популярностью и среди украинских эмигрантов.</a:t>
            </a:r>
          </a:p>
          <a:p>
            <a:r>
              <a:rPr lang="ru-RU" dirty="0"/>
              <a:t>Американцы постоянно проводят розыгрыш лотереи «Грин карт», которая дает право на проживание и трудоустройство в США. В прошлом году украинцы подали 853 000 заявок на участие в этой лотерее. Больше желающих переехать в Америку только среди граждан Ганы и Нигерии – 910 000 и 1,36 млн заявок соответственно.</a:t>
            </a:r>
          </a:p>
          <a:p>
            <a:endParaRPr lang="ru-RU" dirty="0"/>
          </a:p>
        </p:txBody>
      </p:sp>
      <p:pic>
        <p:nvPicPr>
          <p:cNvPr id="5" name="Рисунок 4" descr="США, статуя свободы">
            <a:hlinkClick r:id="rId2" tgtFrame="&quot;_blank&quot;" tooltip="&quot;Увеличить&quot;"/>
          </p:cNvPr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r="6543"/>
          <a:stretch>
            <a:fillRect/>
          </a:stretch>
        </p:blipFill>
        <p:spPr bwMode="auto">
          <a:xfrm>
            <a:off x="509588" y="914400"/>
            <a:ext cx="6172200" cy="487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271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1391</Words>
  <Application>Microsoft Office PowerPoint</Application>
  <PresentationFormat>Широкоэкранный</PresentationFormat>
  <Paragraphs>110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ТОП-10 стран, куда уезжают из Украины</vt:lpstr>
      <vt:lpstr>Презентация PowerPoint</vt:lpstr>
      <vt:lpstr>Италия</vt:lpstr>
      <vt:lpstr>Германия</vt:lpstr>
      <vt:lpstr>Россия</vt:lpstr>
      <vt:lpstr>Чехия</vt:lpstr>
      <vt:lpstr>Израиль</vt:lpstr>
      <vt:lpstr>Испания</vt:lpstr>
      <vt:lpstr>США</vt:lpstr>
      <vt:lpstr>Греция</vt:lpstr>
      <vt:lpstr>Португалия</vt:lpstr>
      <vt:lpstr>Канада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ТОП-10 стран, куда уезжают из Украины</dc:title>
  <dc:creator>Влад Юрченко</dc:creator>
  <cp:lastModifiedBy>Влад Юрченко</cp:lastModifiedBy>
  <cp:revision>6</cp:revision>
  <dcterms:created xsi:type="dcterms:W3CDTF">2014-12-08T22:49:22Z</dcterms:created>
  <dcterms:modified xsi:type="dcterms:W3CDTF">2014-12-09T00:18:06Z</dcterms:modified>
</cp:coreProperties>
</file>