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8" r:id="rId3"/>
    <p:sldId id="261" r:id="rId4"/>
    <p:sldId id="264" r:id="rId5"/>
    <p:sldId id="263" r:id="rId6"/>
    <p:sldId id="258" r:id="rId7"/>
    <p:sldId id="259" r:id="rId8"/>
    <p:sldId id="267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autoTitleDeleted val="1"/>
    <c:plotArea>
      <c:layout>
        <c:manualLayout>
          <c:layoutTarget val="inner"/>
          <c:xMode val="edge"/>
          <c:yMode val="edge"/>
          <c:x val="6.4632027795325439E-2"/>
          <c:y val="5.1270265447968789E-2"/>
          <c:w val="0.88787362449259166"/>
          <c:h val="0.8656690726159238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Сельское хозяйство</c:v>
                </c:pt>
                <c:pt idx="1">
                  <c:v>Домашняя прислуга</c:v>
                </c:pt>
                <c:pt idx="2">
                  <c:v>Строительство</c:v>
                </c:pt>
                <c:pt idx="3">
                  <c:v>Частный бизнес</c:v>
                </c:pt>
                <c:pt idx="4">
                  <c:v>Другие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0.11000000000000011</c:v>
                </c:pt>
                <c:pt idx="1">
                  <c:v>0.18000000000000024</c:v>
                </c:pt>
                <c:pt idx="2">
                  <c:v>0.45</c:v>
                </c:pt>
                <c:pt idx="3">
                  <c:v>7.0000000000000034E-2</c:v>
                </c:pt>
                <c:pt idx="4">
                  <c:v>0.19000000000000025</c:v>
                </c:pt>
              </c:numCache>
            </c:numRef>
          </c:val>
        </c:ser>
        <c:axId val="58438016"/>
        <c:axId val="72898048"/>
      </c:barChart>
      <c:catAx>
        <c:axId val="58438016"/>
        <c:scaling>
          <c:orientation val="minMax"/>
        </c:scaling>
        <c:axPos val="b"/>
        <c:tickLblPos val="nextTo"/>
        <c:crossAx val="72898048"/>
        <c:crosses val="autoZero"/>
        <c:auto val="1"/>
        <c:lblAlgn val="ctr"/>
        <c:lblOffset val="100"/>
      </c:catAx>
      <c:valAx>
        <c:axId val="72898048"/>
        <c:scaling>
          <c:orientation val="minMax"/>
        </c:scaling>
        <c:axPos val="l"/>
        <c:majorGridlines/>
        <c:numFmt formatCode="0%" sourceLinked="1"/>
        <c:tickLblPos val="nextTo"/>
        <c:crossAx val="58438016"/>
        <c:crosses val="autoZero"/>
        <c:crossBetween val="between"/>
      </c:valAx>
    </c:plotArea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Трудовая эмиграция в Украине</a:t>
            </a:r>
            <a:endParaRPr lang="ru-RU" dirty="0"/>
          </a:p>
        </p:txBody>
      </p:sp>
      <p:pic>
        <p:nvPicPr>
          <p:cNvPr id="4" name="Содержимое 3" descr="7c51ed88c6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В ходе выполнения работы я отвечала на такие вопросы:</a:t>
            </a:r>
          </a:p>
          <a:p>
            <a:r>
              <a:rPr lang="ru-RU" b="1" dirty="0" smtClean="0"/>
              <a:t>Куда держат путь эмигранты из Украины?</a:t>
            </a:r>
          </a:p>
          <a:p>
            <a:r>
              <a:rPr lang="ru-RU" b="1" dirty="0" smtClean="0"/>
              <a:t>Состави</a:t>
            </a:r>
            <a:r>
              <a:rPr lang="ru-RU" b="1" dirty="0" smtClean="0"/>
              <a:t>ла</a:t>
            </a:r>
            <a:r>
              <a:rPr lang="ru-RU" b="1" dirty="0" smtClean="0"/>
              <a:t> </a:t>
            </a:r>
            <a:r>
              <a:rPr lang="ru-RU" b="1" dirty="0" smtClean="0"/>
              <a:t>карту «Куда выезжают украинцы»</a:t>
            </a:r>
          </a:p>
          <a:p>
            <a:r>
              <a:rPr lang="ru-RU" b="1" dirty="0" smtClean="0"/>
              <a:t>Диаграмму «Отрасли , где  работают трудовые </a:t>
            </a:r>
            <a:r>
              <a:rPr lang="ru-RU" b="1" dirty="0" smtClean="0"/>
              <a:t>мигранты-украинцы»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Украина является одной из крупнейших стран-доноров рабочей силы в Европе, внешняя трудовая миграция стала объективной реальностью. </a:t>
            </a:r>
            <a:endParaRPr lang="ru-RU" sz="2400" dirty="0"/>
          </a:p>
        </p:txBody>
      </p:sp>
      <p:pic>
        <p:nvPicPr>
          <p:cNvPr id="5" name="Содержимое 4" descr="5835_bi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764704"/>
            <a:ext cx="5111750" cy="2555875"/>
          </a:xfrm>
        </p:spPr>
      </p:pic>
      <p:pic>
        <p:nvPicPr>
          <p:cNvPr id="6" name="Рисунок 5" descr="migracao_segu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717032"/>
            <a:ext cx="4783629" cy="2830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Зарплата в Украине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/>
              <a:t>Средняя зарплата на Украине - около 370 долларов - в числе самых низких на постсоветском пространстве, не говоря про европейские страны.</a:t>
            </a:r>
          </a:p>
          <a:p>
            <a:r>
              <a:rPr lang="ru-RU" sz="2000" dirty="0" smtClean="0"/>
              <a:t>В 2010 году средняя заработная плата в Украине составляла 4% заработной платы в Германии, 6% - в Италии, 7% - в Испании, 20 % - в Польше и России.</a:t>
            </a:r>
          </a:p>
          <a:p>
            <a:endParaRPr lang="ru-RU" dirty="0"/>
          </a:p>
        </p:txBody>
      </p:sp>
      <p:pic>
        <p:nvPicPr>
          <p:cNvPr id="5" name="Содержимое 4" descr="4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260648"/>
            <a:ext cx="4406698" cy="3312368"/>
          </a:xfrm>
        </p:spPr>
      </p:pic>
      <p:pic>
        <p:nvPicPr>
          <p:cNvPr id="6" name="Рисунок 5" descr="zarplaty_dengi_razdac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3224" y="3573911"/>
            <a:ext cx="4250776" cy="3284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Страны, куда едут украинцы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emigraciya-201303-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7" y="2060848"/>
            <a:ext cx="6346427" cy="4797152"/>
          </a:xfrm>
        </p:spPr>
      </p:pic>
      <p:pic>
        <p:nvPicPr>
          <p:cNvPr id="6" name="Рисунок 5" descr="530b32b5-345c-e6ca-345c-e6c5bb682b63.photo.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0"/>
            <a:ext cx="2743200" cy="2057400"/>
          </a:xfrm>
          <a:prstGeom prst="rect">
            <a:avLst/>
          </a:prstGeom>
        </p:spPr>
      </p:pic>
      <p:pic>
        <p:nvPicPr>
          <p:cNvPr id="7" name="Рисунок 6" descr="1356592629_zarpla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00808"/>
            <a:ext cx="2879734" cy="4372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3648" y="5367338"/>
            <a:ext cx="6480720" cy="149066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Россия , Польша, США, Казахстан, Израиль, Германия, Молдова, Италия, Белоруссия и Испания.</a:t>
            </a:r>
          </a:p>
          <a:p>
            <a:endParaRPr lang="ru-RU" dirty="0"/>
          </a:p>
        </p:txBody>
      </p:sp>
      <p:pic>
        <p:nvPicPr>
          <p:cNvPr id="5" name="Содержимое 3" descr="996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800" r="4800"/>
          <a:stretch>
            <a:fillRect/>
          </a:stretch>
        </p:blipFill>
        <p:spPr>
          <a:xfrm>
            <a:off x="323528" y="332656"/>
            <a:ext cx="7992888" cy="50411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Где заняты мигранты-украинцы?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45% -работают строителями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19%-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другие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18%-домашняя прислуга(няни, горничные, сиделки)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11%-сельское хозяйство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7%-частный бизнес</a:t>
            </a:r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3419872" y="764704"/>
          <a:ext cx="5724128" cy="493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Мигранты будут продолжать свои трудовые поездки.</a:t>
            </a:r>
          </a:p>
          <a:p>
            <a:r>
              <a:rPr lang="ru-RU" dirty="0" smtClean="0"/>
              <a:t>Итак, внешняя трудовая миграция является массовым явлением.</a:t>
            </a:r>
          </a:p>
          <a:p>
            <a:r>
              <a:rPr lang="ru-RU" dirty="0" smtClean="0"/>
              <a:t>Трудовая миграция оказывает существенное влияние на развитие рынка труда в Украине.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Работу подготовила </a:t>
            </a:r>
            <a:r>
              <a:rPr lang="ru-RU" dirty="0" err="1" smtClean="0"/>
              <a:t>Чебаненко</a:t>
            </a:r>
            <a:r>
              <a:rPr lang="ru-RU" dirty="0" smtClean="0"/>
              <a:t> Алла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137</TotalTime>
  <Words>210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Трудовая эмиграция в Украине</vt:lpstr>
      <vt:lpstr>Цель</vt:lpstr>
      <vt:lpstr>Слайд 3</vt:lpstr>
      <vt:lpstr>Зарплата в Украине</vt:lpstr>
      <vt:lpstr>Страны, куда едут украинцы</vt:lpstr>
      <vt:lpstr>Слайд 6</vt:lpstr>
      <vt:lpstr>Где заняты мигранты-украинцы?</vt:lpstr>
      <vt:lpstr>Вывод</vt:lpstr>
      <vt:lpstr>Спасибо за внимание!)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Куда выезжают украинцы?</dc:title>
  <dc:creator>Tania</dc:creator>
  <cp:lastModifiedBy>Tania</cp:lastModifiedBy>
  <cp:revision>25</cp:revision>
  <dcterms:created xsi:type="dcterms:W3CDTF">2014-11-07T19:33:08Z</dcterms:created>
  <dcterms:modified xsi:type="dcterms:W3CDTF">2014-12-16T16:26:02Z</dcterms:modified>
</cp:coreProperties>
</file>